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77" r:id="rId3"/>
    <p:sldId id="278" r:id="rId4"/>
    <p:sldId id="284" r:id="rId5"/>
    <p:sldId id="286" r:id="rId6"/>
    <p:sldId id="287" r:id="rId7"/>
    <p:sldId id="279" r:id="rId8"/>
    <p:sldId id="292" r:id="rId9"/>
    <p:sldId id="302" r:id="rId10"/>
    <p:sldId id="303" r:id="rId11"/>
    <p:sldId id="288" r:id="rId12"/>
    <p:sldId id="308" r:id="rId13"/>
    <p:sldId id="310" r:id="rId14"/>
    <p:sldId id="309" r:id="rId15"/>
    <p:sldId id="293" r:id="rId16"/>
    <p:sldId id="301" r:id="rId17"/>
    <p:sldId id="294" r:id="rId18"/>
    <p:sldId id="304" r:id="rId19"/>
    <p:sldId id="305" r:id="rId20"/>
    <p:sldId id="295" r:id="rId21"/>
    <p:sldId id="307" r:id="rId22"/>
    <p:sldId id="306" r:id="rId23"/>
    <p:sldId id="296" r:id="rId24"/>
    <p:sldId id="311" r:id="rId25"/>
    <p:sldId id="297" r:id="rId26"/>
    <p:sldId id="312" r:id="rId27"/>
    <p:sldId id="298" r:id="rId28"/>
    <p:sldId id="313" r:id="rId29"/>
    <p:sldId id="300" r:id="rId30"/>
    <p:sldId id="314" r:id="rId31"/>
    <p:sldId id="289" r:id="rId32"/>
    <p:sldId id="290" r:id="rId33"/>
    <p:sldId id="291" r:id="rId34"/>
    <p:sldId id="280" r:id="rId35"/>
    <p:sldId id="315" r:id="rId36"/>
    <p:sldId id="316" r:id="rId37"/>
    <p:sldId id="319" r:id="rId38"/>
    <p:sldId id="317" r:id="rId39"/>
    <p:sldId id="320" r:id="rId40"/>
    <p:sldId id="321" r:id="rId41"/>
    <p:sldId id="318" r:id="rId42"/>
    <p:sldId id="322" r:id="rId43"/>
    <p:sldId id="282" r:id="rId44"/>
    <p:sldId id="276"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12F"/>
    <a:srgbClr val="2D6897"/>
    <a:srgbClr val="B1C1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333" autoAdjust="0"/>
  </p:normalViewPr>
  <p:slideViewPr>
    <p:cSldViewPr>
      <p:cViewPr varScale="1">
        <p:scale>
          <a:sx n="82" d="100"/>
          <a:sy n="82"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EB745-9FCE-4BF6-A9B2-0CEB90F660B6}"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n-US"/>
        </a:p>
      </dgm:t>
    </dgm:pt>
    <dgm:pt modelId="{4C109AC4-03CD-4B5A-8A7A-5DA385E56DE7}">
      <dgm:prSet phldrT="[Text]"/>
      <dgm:spPr/>
      <dgm:t>
        <a:bodyPr/>
        <a:lstStyle/>
        <a:p>
          <a:pPr algn="l"/>
          <a:r>
            <a:rPr lang="en-US" dirty="0" smtClean="0"/>
            <a:t>After sending your letter and resumé and receiving no response for 3-4 weeks</a:t>
          </a:r>
          <a:endParaRPr lang="en-US" dirty="0"/>
        </a:p>
      </dgm:t>
    </dgm:pt>
    <dgm:pt modelId="{1233FC14-2E43-474D-B14E-C75B40A0FC12}" type="parTrans" cxnId="{F52F8643-4E2A-4397-9126-4736DC4AD4E9}">
      <dgm:prSet/>
      <dgm:spPr/>
      <dgm:t>
        <a:bodyPr/>
        <a:lstStyle/>
        <a:p>
          <a:endParaRPr lang="en-US"/>
        </a:p>
      </dgm:t>
    </dgm:pt>
    <dgm:pt modelId="{ABDBE0CF-7B98-47D7-BD0A-91BFE7EA0063}" type="sibTrans" cxnId="{F52F8643-4E2A-4397-9126-4736DC4AD4E9}">
      <dgm:prSet/>
      <dgm:spPr/>
      <dgm:t>
        <a:bodyPr/>
        <a:lstStyle/>
        <a:p>
          <a:endParaRPr lang="en-US"/>
        </a:p>
      </dgm:t>
    </dgm:pt>
    <dgm:pt modelId="{E874D09A-BD53-43FD-BA48-E75F110D38A8}">
      <dgm:prSet phldrT="[Text]"/>
      <dgm:spPr/>
      <dgm:t>
        <a:bodyPr/>
        <a:lstStyle/>
        <a:p>
          <a:r>
            <a:rPr lang="en-US" dirty="0" smtClean="0"/>
            <a:t>Mention previous letter and date.</a:t>
          </a:r>
          <a:endParaRPr lang="en-US" dirty="0"/>
        </a:p>
      </dgm:t>
    </dgm:pt>
    <dgm:pt modelId="{821760B2-0CE6-4DF5-8AE8-F15799567025}" type="parTrans" cxnId="{6D28E45F-0034-4E58-906E-92D2D72B42E7}">
      <dgm:prSet/>
      <dgm:spPr/>
      <dgm:t>
        <a:bodyPr/>
        <a:lstStyle/>
        <a:p>
          <a:endParaRPr lang="en-US"/>
        </a:p>
      </dgm:t>
    </dgm:pt>
    <dgm:pt modelId="{6563D06B-5772-40F7-9884-5042AFA6521D}" type="sibTrans" cxnId="{6D28E45F-0034-4E58-906E-92D2D72B42E7}">
      <dgm:prSet/>
      <dgm:spPr/>
      <dgm:t>
        <a:bodyPr/>
        <a:lstStyle/>
        <a:p>
          <a:endParaRPr lang="en-US"/>
        </a:p>
      </dgm:t>
    </dgm:pt>
    <dgm:pt modelId="{F3A2BE88-F12A-43A0-A788-A47FD1113FCC}">
      <dgm:prSet phldrT="[Text]"/>
      <dgm:spPr/>
      <dgm:t>
        <a:bodyPr/>
        <a:lstStyle/>
        <a:p>
          <a:r>
            <a:rPr lang="en-US" dirty="0" smtClean="0"/>
            <a:t>Include another copy of your resumé.</a:t>
          </a:r>
          <a:endParaRPr lang="en-US" dirty="0"/>
        </a:p>
      </dgm:t>
    </dgm:pt>
    <dgm:pt modelId="{15CA1F8B-8420-4A23-B468-BF7B1A2CC427}" type="parTrans" cxnId="{D6911209-8A6A-4447-B816-EACD68DD3AE4}">
      <dgm:prSet/>
      <dgm:spPr/>
      <dgm:t>
        <a:bodyPr/>
        <a:lstStyle/>
        <a:p>
          <a:endParaRPr lang="en-US"/>
        </a:p>
      </dgm:t>
    </dgm:pt>
    <dgm:pt modelId="{55F782C3-D6A9-4FBD-8ACE-4173DEFF738E}" type="sibTrans" cxnId="{D6911209-8A6A-4447-B816-EACD68DD3AE4}">
      <dgm:prSet/>
      <dgm:spPr/>
      <dgm:t>
        <a:bodyPr/>
        <a:lstStyle/>
        <a:p>
          <a:endParaRPr lang="en-US"/>
        </a:p>
      </dgm:t>
    </dgm:pt>
    <dgm:pt modelId="{B7885F9A-7CD7-4983-95F5-76594A285CC2}">
      <dgm:prSet phldrT="[Text]"/>
      <dgm:spPr/>
      <dgm:t>
        <a:bodyPr/>
        <a:lstStyle/>
        <a:p>
          <a:pPr algn="l"/>
          <a:r>
            <a:rPr lang="en-US" dirty="0" smtClean="0"/>
            <a:t>Within a few days after an interview</a:t>
          </a:r>
          <a:endParaRPr lang="en-US" dirty="0"/>
        </a:p>
      </dgm:t>
    </dgm:pt>
    <dgm:pt modelId="{28849674-E9D4-4DE8-922C-90CE033F75EF}" type="parTrans" cxnId="{408F25A4-7019-4A17-A803-C3E74AFFBE31}">
      <dgm:prSet/>
      <dgm:spPr/>
      <dgm:t>
        <a:bodyPr/>
        <a:lstStyle/>
        <a:p>
          <a:endParaRPr lang="en-US"/>
        </a:p>
      </dgm:t>
    </dgm:pt>
    <dgm:pt modelId="{571742ED-BC91-4E2C-9374-A813C1FE39F9}" type="sibTrans" cxnId="{408F25A4-7019-4A17-A803-C3E74AFFBE31}">
      <dgm:prSet/>
      <dgm:spPr/>
      <dgm:t>
        <a:bodyPr/>
        <a:lstStyle/>
        <a:p>
          <a:endParaRPr lang="en-US"/>
        </a:p>
      </dgm:t>
    </dgm:pt>
    <dgm:pt modelId="{5F1012FE-A7E5-4960-8A88-EE2DCAB49E97}">
      <dgm:prSet phldrT="[Text]"/>
      <dgm:spPr/>
      <dgm:t>
        <a:bodyPr/>
        <a:lstStyle/>
        <a:p>
          <a:r>
            <a:rPr lang="en-US" dirty="0" smtClean="0"/>
            <a:t>State your interest in the job and organization.</a:t>
          </a:r>
          <a:endParaRPr lang="en-US" dirty="0"/>
        </a:p>
      </dgm:t>
    </dgm:pt>
    <dgm:pt modelId="{7D32EB4C-0DCB-4F52-A442-B67FF70271E8}" type="parTrans" cxnId="{48013F4B-31E6-4E36-B69E-A76125531932}">
      <dgm:prSet/>
      <dgm:spPr/>
      <dgm:t>
        <a:bodyPr/>
        <a:lstStyle/>
        <a:p>
          <a:endParaRPr lang="en-US"/>
        </a:p>
      </dgm:t>
    </dgm:pt>
    <dgm:pt modelId="{8CDB3C73-75E4-4AC7-92F8-6292940CE40C}" type="sibTrans" cxnId="{48013F4B-31E6-4E36-B69E-A76125531932}">
      <dgm:prSet/>
      <dgm:spPr/>
      <dgm:t>
        <a:bodyPr/>
        <a:lstStyle/>
        <a:p>
          <a:endParaRPr lang="en-US"/>
        </a:p>
      </dgm:t>
    </dgm:pt>
    <dgm:pt modelId="{19ABF2BB-37CF-45F3-B6F3-20A600D1AE56}">
      <dgm:prSet phldrT="[Text]"/>
      <dgm:spPr/>
      <dgm:t>
        <a:bodyPr/>
        <a:lstStyle/>
        <a:p>
          <a:r>
            <a:rPr lang="en-US" dirty="0" smtClean="0"/>
            <a:t>Reinforce what you have to offer.</a:t>
          </a:r>
          <a:endParaRPr lang="en-US" dirty="0"/>
        </a:p>
      </dgm:t>
    </dgm:pt>
    <dgm:pt modelId="{7688AB52-071E-4EF1-8CBF-C2D3FEB97FCC}" type="parTrans" cxnId="{5AB95674-7B3E-4568-B711-F19ED82E7A91}">
      <dgm:prSet/>
      <dgm:spPr/>
      <dgm:t>
        <a:bodyPr/>
        <a:lstStyle/>
        <a:p>
          <a:endParaRPr lang="en-US"/>
        </a:p>
      </dgm:t>
    </dgm:pt>
    <dgm:pt modelId="{3C1E83E3-80BB-46D0-A53D-E0E79A09A227}" type="sibTrans" cxnId="{5AB95674-7B3E-4568-B711-F19ED82E7A91}">
      <dgm:prSet/>
      <dgm:spPr/>
      <dgm:t>
        <a:bodyPr/>
        <a:lstStyle/>
        <a:p>
          <a:endParaRPr lang="en-US"/>
        </a:p>
      </dgm:t>
    </dgm:pt>
    <dgm:pt modelId="{6778D1C4-39ED-40C8-9DCB-5450F472BCBB}">
      <dgm:prSet phldrT="[Text]"/>
      <dgm:spPr/>
      <dgm:t>
        <a:bodyPr/>
        <a:lstStyle/>
        <a:p>
          <a:pPr algn="l"/>
          <a:r>
            <a:rPr lang="en-US" dirty="0" smtClean="0"/>
            <a:t>When you accept a job</a:t>
          </a:r>
          <a:endParaRPr lang="en-US" dirty="0"/>
        </a:p>
      </dgm:t>
    </dgm:pt>
    <dgm:pt modelId="{22752DC2-735C-448C-8F7A-59179262E426}" type="parTrans" cxnId="{1AC0BE6D-17FA-4E29-8C53-327501434953}">
      <dgm:prSet/>
      <dgm:spPr/>
      <dgm:t>
        <a:bodyPr/>
        <a:lstStyle/>
        <a:p>
          <a:endParaRPr lang="en-US"/>
        </a:p>
      </dgm:t>
    </dgm:pt>
    <dgm:pt modelId="{229BDB7D-EE92-4B3C-B750-B517432CB7C7}" type="sibTrans" cxnId="{1AC0BE6D-17FA-4E29-8C53-327501434953}">
      <dgm:prSet/>
      <dgm:spPr/>
      <dgm:t>
        <a:bodyPr/>
        <a:lstStyle/>
        <a:p>
          <a:endParaRPr lang="en-US"/>
        </a:p>
      </dgm:t>
    </dgm:pt>
    <dgm:pt modelId="{2258C762-4DB1-4710-BD33-854210CD8CEC}">
      <dgm:prSet phldrT="[Text]"/>
      <dgm:spPr/>
      <dgm:t>
        <a:bodyPr/>
        <a:lstStyle/>
        <a:p>
          <a:r>
            <a:rPr lang="en-US" dirty="0" smtClean="0"/>
            <a:t>Confirm your acceptance and details such as when you begin work.</a:t>
          </a:r>
          <a:endParaRPr lang="en-US" dirty="0"/>
        </a:p>
      </dgm:t>
    </dgm:pt>
    <dgm:pt modelId="{2B8E53B4-AE2B-4EBC-8136-8B4D8A7E020F}" type="parTrans" cxnId="{24BF0F37-84BE-4C96-B17E-AE8391901C33}">
      <dgm:prSet/>
      <dgm:spPr/>
      <dgm:t>
        <a:bodyPr/>
        <a:lstStyle/>
        <a:p>
          <a:endParaRPr lang="en-US"/>
        </a:p>
      </dgm:t>
    </dgm:pt>
    <dgm:pt modelId="{F2C7FE8E-6496-46F5-AE36-9E5C05C7E53F}" type="sibTrans" cxnId="{24BF0F37-84BE-4C96-B17E-AE8391901C33}">
      <dgm:prSet/>
      <dgm:spPr/>
      <dgm:t>
        <a:bodyPr/>
        <a:lstStyle/>
        <a:p>
          <a:endParaRPr lang="en-US"/>
        </a:p>
      </dgm:t>
    </dgm:pt>
    <dgm:pt modelId="{902C7F39-C701-4535-9284-23D484688551}">
      <dgm:prSet phldrT="[Text]"/>
      <dgm:spPr/>
      <dgm:t>
        <a:bodyPr/>
        <a:lstStyle/>
        <a:p>
          <a:pPr algn="l"/>
          <a:r>
            <a:rPr lang="en-US" dirty="0" smtClean="0"/>
            <a:t>When you reject a job</a:t>
          </a:r>
          <a:endParaRPr lang="en-US" dirty="0"/>
        </a:p>
      </dgm:t>
    </dgm:pt>
    <dgm:pt modelId="{56EA8FA2-98B5-466A-B0C2-C73809F67E78}" type="parTrans" cxnId="{106E05D6-580A-4D82-B464-9E29CE0FAAB0}">
      <dgm:prSet/>
      <dgm:spPr/>
      <dgm:t>
        <a:bodyPr/>
        <a:lstStyle/>
        <a:p>
          <a:endParaRPr lang="en-US"/>
        </a:p>
      </dgm:t>
    </dgm:pt>
    <dgm:pt modelId="{FF1E0929-0FAC-481B-9F4C-BE7921D6253F}" type="sibTrans" cxnId="{106E05D6-580A-4D82-B464-9E29CE0FAAB0}">
      <dgm:prSet/>
      <dgm:spPr/>
      <dgm:t>
        <a:bodyPr/>
        <a:lstStyle/>
        <a:p>
          <a:endParaRPr lang="en-US"/>
        </a:p>
      </dgm:t>
    </dgm:pt>
    <dgm:pt modelId="{08429101-E11C-4C5A-9892-5C8BF5C9F554}">
      <dgm:prSet phldrT="[Text]"/>
      <dgm:spPr/>
      <dgm:t>
        <a:bodyPr/>
        <a:lstStyle/>
        <a:p>
          <a:pPr algn="l"/>
          <a:r>
            <a:rPr lang="en-US" dirty="0" smtClean="0"/>
            <a:t>Thank interviewer(s) for their interest in you.</a:t>
          </a:r>
          <a:endParaRPr lang="en-US" dirty="0"/>
        </a:p>
      </dgm:t>
    </dgm:pt>
    <dgm:pt modelId="{8F045012-8CB9-4FBD-8605-4F33BF38C820}" type="parTrans" cxnId="{FCA4FD35-F3A3-4745-A288-DD745DD9896C}">
      <dgm:prSet/>
      <dgm:spPr/>
      <dgm:t>
        <a:bodyPr/>
        <a:lstStyle/>
        <a:p>
          <a:endParaRPr lang="en-US"/>
        </a:p>
      </dgm:t>
    </dgm:pt>
    <dgm:pt modelId="{5668D48F-7982-4420-9858-9A8BA7F7862F}" type="sibTrans" cxnId="{FCA4FD35-F3A3-4745-A288-DD745DD9896C}">
      <dgm:prSet/>
      <dgm:spPr/>
      <dgm:t>
        <a:bodyPr/>
        <a:lstStyle/>
        <a:p>
          <a:endParaRPr lang="en-US"/>
        </a:p>
      </dgm:t>
    </dgm:pt>
    <dgm:pt modelId="{AD84F5BD-C893-43CF-BAE3-C09898DCC38E}">
      <dgm:prSet phldrT="[Text]"/>
      <dgm:spPr/>
      <dgm:t>
        <a:bodyPr/>
        <a:lstStyle/>
        <a:p>
          <a:pPr algn="l"/>
          <a:r>
            <a:rPr lang="en-US" dirty="0" smtClean="0"/>
            <a:t>State simply that you have accepted another offer.</a:t>
          </a:r>
          <a:endParaRPr lang="en-US" dirty="0"/>
        </a:p>
      </dgm:t>
    </dgm:pt>
    <dgm:pt modelId="{DF196DAE-3993-416F-8C7F-D7CAAB1CD1D0}" type="parTrans" cxnId="{1C482085-FEF4-4ED0-A691-2FB8095BAA8D}">
      <dgm:prSet/>
      <dgm:spPr/>
      <dgm:t>
        <a:bodyPr/>
        <a:lstStyle/>
        <a:p>
          <a:endParaRPr lang="en-US"/>
        </a:p>
      </dgm:t>
    </dgm:pt>
    <dgm:pt modelId="{4C406EBE-9643-4C61-8484-83D288104085}" type="sibTrans" cxnId="{1C482085-FEF4-4ED0-A691-2FB8095BAA8D}">
      <dgm:prSet/>
      <dgm:spPr/>
      <dgm:t>
        <a:bodyPr/>
        <a:lstStyle/>
        <a:p>
          <a:endParaRPr lang="en-US"/>
        </a:p>
      </dgm:t>
    </dgm:pt>
    <dgm:pt modelId="{C653B0DF-13DE-43EF-BBAB-E6AAC90B2AE0}">
      <dgm:prSet phldrT="[Text]"/>
      <dgm:spPr/>
      <dgm:t>
        <a:bodyPr/>
        <a:lstStyle/>
        <a:p>
          <a:pPr algn="l"/>
          <a:r>
            <a:rPr lang="en-US" dirty="0" smtClean="0"/>
            <a:t>Include positive comments about the organization and your interview experience, ending with a statement of goodwill.</a:t>
          </a:r>
          <a:endParaRPr lang="en-US" dirty="0"/>
        </a:p>
      </dgm:t>
    </dgm:pt>
    <dgm:pt modelId="{B68C4619-28FE-41EB-84F1-74D9CBA6D4E1}" type="parTrans" cxnId="{9DEEE526-1445-4B4B-BF62-4E931ECDA9C2}">
      <dgm:prSet/>
      <dgm:spPr/>
      <dgm:t>
        <a:bodyPr/>
        <a:lstStyle/>
        <a:p>
          <a:endParaRPr lang="en-US"/>
        </a:p>
      </dgm:t>
    </dgm:pt>
    <dgm:pt modelId="{119FE146-056D-43BF-8B4E-02929267BF29}" type="sibTrans" cxnId="{9DEEE526-1445-4B4B-BF62-4E931ECDA9C2}">
      <dgm:prSet/>
      <dgm:spPr/>
      <dgm:t>
        <a:bodyPr/>
        <a:lstStyle/>
        <a:p>
          <a:endParaRPr lang="en-US"/>
        </a:p>
      </dgm:t>
    </dgm:pt>
    <dgm:pt modelId="{0D011F49-AE96-4D03-99A9-D4B24CA8DCCF}" type="pres">
      <dgm:prSet presAssocID="{C4BEB745-9FCE-4BF6-A9B2-0CEB90F660B6}" presName="Name0" presStyleCnt="0">
        <dgm:presLayoutVars>
          <dgm:dir/>
          <dgm:animLvl val="lvl"/>
          <dgm:resizeHandles val="exact"/>
        </dgm:presLayoutVars>
      </dgm:prSet>
      <dgm:spPr/>
      <dgm:t>
        <a:bodyPr/>
        <a:lstStyle/>
        <a:p>
          <a:endParaRPr lang="en-US"/>
        </a:p>
      </dgm:t>
    </dgm:pt>
    <dgm:pt modelId="{B4179FF4-150F-4E2A-9FCE-DB5F5FE15839}" type="pres">
      <dgm:prSet presAssocID="{4C109AC4-03CD-4B5A-8A7A-5DA385E56DE7}" presName="linNode" presStyleCnt="0"/>
      <dgm:spPr/>
    </dgm:pt>
    <dgm:pt modelId="{903F4C60-4987-4B35-83EC-684E62DEAD5A}" type="pres">
      <dgm:prSet presAssocID="{4C109AC4-03CD-4B5A-8A7A-5DA385E56DE7}" presName="parentText" presStyleLbl="node1" presStyleIdx="0" presStyleCnt="4">
        <dgm:presLayoutVars>
          <dgm:chMax val="1"/>
          <dgm:bulletEnabled val="1"/>
        </dgm:presLayoutVars>
      </dgm:prSet>
      <dgm:spPr/>
      <dgm:t>
        <a:bodyPr/>
        <a:lstStyle/>
        <a:p>
          <a:endParaRPr lang="en-US"/>
        </a:p>
      </dgm:t>
    </dgm:pt>
    <dgm:pt modelId="{A96E4EFB-F315-40B2-A684-7A085892D6BA}" type="pres">
      <dgm:prSet presAssocID="{4C109AC4-03CD-4B5A-8A7A-5DA385E56DE7}" presName="descendantText" presStyleLbl="alignAccFollowNode1" presStyleIdx="0" presStyleCnt="4" custScaleY="118368">
        <dgm:presLayoutVars>
          <dgm:bulletEnabled val="1"/>
        </dgm:presLayoutVars>
      </dgm:prSet>
      <dgm:spPr/>
      <dgm:t>
        <a:bodyPr/>
        <a:lstStyle/>
        <a:p>
          <a:endParaRPr lang="en-US"/>
        </a:p>
      </dgm:t>
    </dgm:pt>
    <dgm:pt modelId="{A46564BC-B918-4A1C-92D5-7DAFAE471825}" type="pres">
      <dgm:prSet presAssocID="{ABDBE0CF-7B98-47D7-BD0A-91BFE7EA0063}" presName="sp" presStyleCnt="0"/>
      <dgm:spPr/>
    </dgm:pt>
    <dgm:pt modelId="{AB897707-2EA3-4FF5-86AB-913F9EB6E657}" type="pres">
      <dgm:prSet presAssocID="{B7885F9A-7CD7-4983-95F5-76594A285CC2}" presName="linNode" presStyleCnt="0"/>
      <dgm:spPr/>
    </dgm:pt>
    <dgm:pt modelId="{F5157906-0BC3-4340-929E-0045B376C734}" type="pres">
      <dgm:prSet presAssocID="{B7885F9A-7CD7-4983-95F5-76594A285CC2}" presName="parentText" presStyleLbl="node1" presStyleIdx="1" presStyleCnt="4">
        <dgm:presLayoutVars>
          <dgm:chMax val="1"/>
          <dgm:bulletEnabled val="1"/>
        </dgm:presLayoutVars>
      </dgm:prSet>
      <dgm:spPr/>
      <dgm:t>
        <a:bodyPr/>
        <a:lstStyle/>
        <a:p>
          <a:endParaRPr lang="en-US"/>
        </a:p>
      </dgm:t>
    </dgm:pt>
    <dgm:pt modelId="{49A19471-D7EE-4D6D-A20D-54BEDAFD1BA6}" type="pres">
      <dgm:prSet presAssocID="{B7885F9A-7CD7-4983-95F5-76594A285CC2}" presName="descendantText" presStyleLbl="alignAccFollowNode1" presStyleIdx="1" presStyleCnt="4" custScaleY="120491">
        <dgm:presLayoutVars>
          <dgm:bulletEnabled val="1"/>
        </dgm:presLayoutVars>
      </dgm:prSet>
      <dgm:spPr/>
      <dgm:t>
        <a:bodyPr/>
        <a:lstStyle/>
        <a:p>
          <a:endParaRPr lang="en-US"/>
        </a:p>
      </dgm:t>
    </dgm:pt>
    <dgm:pt modelId="{058E14AE-C798-401A-AABC-D2832A4111EA}" type="pres">
      <dgm:prSet presAssocID="{571742ED-BC91-4E2C-9374-A813C1FE39F9}" presName="sp" presStyleCnt="0"/>
      <dgm:spPr/>
    </dgm:pt>
    <dgm:pt modelId="{AAA466FD-D54A-4C5C-AF6B-07928BADF786}" type="pres">
      <dgm:prSet presAssocID="{6778D1C4-39ED-40C8-9DCB-5450F472BCBB}" presName="linNode" presStyleCnt="0"/>
      <dgm:spPr/>
    </dgm:pt>
    <dgm:pt modelId="{0A47CC4E-13FB-4445-8EC8-080B9E98F951}" type="pres">
      <dgm:prSet presAssocID="{6778D1C4-39ED-40C8-9DCB-5450F472BCBB}" presName="parentText" presStyleLbl="node1" presStyleIdx="2" presStyleCnt="4">
        <dgm:presLayoutVars>
          <dgm:chMax val="1"/>
          <dgm:bulletEnabled val="1"/>
        </dgm:presLayoutVars>
      </dgm:prSet>
      <dgm:spPr/>
      <dgm:t>
        <a:bodyPr/>
        <a:lstStyle/>
        <a:p>
          <a:endParaRPr lang="en-US"/>
        </a:p>
      </dgm:t>
    </dgm:pt>
    <dgm:pt modelId="{81381434-3A0D-471F-A645-30D900401931}" type="pres">
      <dgm:prSet presAssocID="{6778D1C4-39ED-40C8-9DCB-5450F472BCBB}" presName="descendantText" presStyleLbl="alignAccFollowNode1" presStyleIdx="2" presStyleCnt="4" custScaleY="120865">
        <dgm:presLayoutVars>
          <dgm:bulletEnabled val="1"/>
        </dgm:presLayoutVars>
      </dgm:prSet>
      <dgm:spPr/>
      <dgm:t>
        <a:bodyPr/>
        <a:lstStyle/>
        <a:p>
          <a:endParaRPr lang="en-US"/>
        </a:p>
      </dgm:t>
    </dgm:pt>
    <dgm:pt modelId="{3DB1449B-5639-40E8-AAFF-CF0B47A39F28}" type="pres">
      <dgm:prSet presAssocID="{229BDB7D-EE92-4B3C-B750-B517432CB7C7}" presName="sp" presStyleCnt="0"/>
      <dgm:spPr/>
    </dgm:pt>
    <dgm:pt modelId="{BD163E99-F828-4D75-8CDB-BCD0C2600F95}" type="pres">
      <dgm:prSet presAssocID="{902C7F39-C701-4535-9284-23D484688551}" presName="linNode" presStyleCnt="0"/>
      <dgm:spPr/>
    </dgm:pt>
    <dgm:pt modelId="{585C1455-F9EA-44FE-BB49-3FACBD78C02C}" type="pres">
      <dgm:prSet presAssocID="{902C7F39-C701-4535-9284-23D484688551}" presName="parentText" presStyleLbl="node1" presStyleIdx="3" presStyleCnt="4">
        <dgm:presLayoutVars>
          <dgm:chMax val="1"/>
          <dgm:bulletEnabled val="1"/>
        </dgm:presLayoutVars>
      </dgm:prSet>
      <dgm:spPr/>
      <dgm:t>
        <a:bodyPr/>
        <a:lstStyle/>
        <a:p>
          <a:endParaRPr lang="en-US"/>
        </a:p>
      </dgm:t>
    </dgm:pt>
    <dgm:pt modelId="{99D96980-A942-46F4-8195-DED2888C02F1}" type="pres">
      <dgm:prSet presAssocID="{902C7F39-C701-4535-9284-23D484688551}" presName="descendantText" presStyleLbl="alignAccFollowNode1" presStyleIdx="3" presStyleCnt="4" custScaleY="125647">
        <dgm:presLayoutVars>
          <dgm:bulletEnabled val="1"/>
        </dgm:presLayoutVars>
      </dgm:prSet>
      <dgm:spPr/>
      <dgm:t>
        <a:bodyPr/>
        <a:lstStyle/>
        <a:p>
          <a:endParaRPr lang="en-US"/>
        </a:p>
      </dgm:t>
    </dgm:pt>
  </dgm:ptLst>
  <dgm:cxnLst>
    <dgm:cxn modelId="{6D28E45F-0034-4E58-906E-92D2D72B42E7}" srcId="{4C109AC4-03CD-4B5A-8A7A-5DA385E56DE7}" destId="{E874D09A-BD53-43FD-BA48-E75F110D38A8}" srcOrd="0" destOrd="0" parTransId="{821760B2-0CE6-4DF5-8AE8-F15799567025}" sibTransId="{6563D06B-5772-40F7-9884-5042AFA6521D}"/>
    <dgm:cxn modelId="{F3CA602E-0CC1-4225-A63B-23301939598A}" type="presOf" srcId="{19ABF2BB-37CF-45F3-B6F3-20A600D1AE56}" destId="{49A19471-D7EE-4D6D-A20D-54BEDAFD1BA6}" srcOrd="0" destOrd="1" presId="urn:microsoft.com/office/officeart/2005/8/layout/vList5"/>
    <dgm:cxn modelId="{0F70FD8B-BB0F-4FE4-A5AF-A6D69C6118CD}" type="presOf" srcId="{F3A2BE88-F12A-43A0-A788-A47FD1113FCC}" destId="{A96E4EFB-F315-40B2-A684-7A085892D6BA}" srcOrd="0" destOrd="1" presId="urn:microsoft.com/office/officeart/2005/8/layout/vList5"/>
    <dgm:cxn modelId="{5AB95674-7B3E-4568-B711-F19ED82E7A91}" srcId="{B7885F9A-7CD7-4983-95F5-76594A285CC2}" destId="{19ABF2BB-37CF-45F3-B6F3-20A600D1AE56}" srcOrd="1" destOrd="0" parTransId="{7688AB52-071E-4EF1-8CBF-C2D3FEB97FCC}" sibTransId="{3C1E83E3-80BB-46D0-A53D-E0E79A09A227}"/>
    <dgm:cxn modelId="{222A6DC9-7A4E-41F1-B919-AC73D4741646}" type="presOf" srcId="{2258C762-4DB1-4710-BD33-854210CD8CEC}" destId="{81381434-3A0D-471F-A645-30D900401931}" srcOrd="0" destOrd="0" presId="urn:microsoft.com/office/officeart/2005/8/layout/vList5"/>
    <dgm:cxn modelId="{22C58487-DBEF-4961-BF70-92F3E2838A71}" type="presOf" srcId="{C653B0DF-13DE-43EF-BBAB-E6AAC90B2AE0}" destId="{99D96980-A942-46F4-8195-DED2888C02F1}" srcOrd="0" destOrd="2" presId="urn:microsoft.com/office/officeart/2005/8/layout/vList5"/>
    <dgm:cxn modelId="{FCA4FD35-F3A3-4745-A288-DD745DD9896C}" srcId="{902C7F39-C701-4535-9284-23D484688551}" destId="{08429101-E11C-4C5A-9892-5C8BF5C9F554}" srcOrd="0" destOrd="0" parTransId="{8F045012-8CB9-4FBD-8605-4F33BF38C820}" sibTransId="{5668D48F-7982-4420-9858-9A8BA7F7862F}"/>
    <dgm:cxn modelId="{07C464AD-3F35-4D27-8899-489F2A2FE94A}" type="presOf" srcId="{C4BEB745-9FCE-4BF6-A9B2-0CEB90F660B6}" destId="{0D011F49-AE96-4D03-99A9-D4B24CA8DCCF}" srcOrd="0" destOrd="0" presId="urn:microsoft.com/office/officeart/2005/8/layout/vList5"/>
    <dgm:cxn modelId="{1AC0BE6D-17FA-4E29-8C53-327501434953}" srcId="{C4BEB745-9FCE-4BF6-A9B2-0CEB90F660B6}" destId="{6778D1C4-39ED-40C8-9DCB-5450F472BCBB}" srcOrd="2" destOrd="0" parTransId="{22752DC2-735C-448C-8F7A-59179262E426}" sibTransId="{229BDB7D-EE92-4B3C-B750-B517432CB7C7}"/>
    <dgm:cxn modelId="{AF4536C0-9957-4D0B-A319-AE8C321F7AA5}" type="presOf" srcId="{902C7F39-C701-4535-9284-23D484688551}" destId="{585C1455-F9EA-44FE-BB49-3FACBD78C02C}" srcOrd="0" destOrd="0" presId="urn:microsoft.com/office/officeart/2005/8/layout/vList5"/>
    <dgm:cxn modelId="{4429A11C-0AF8-40B2-9052-7F54152E9BB9}" type="presOf" srcId="{AD84F5BD-C893-43CF-BAE3-C09898DCC38E}" destId="{99D96980-A942-46F4-8195-DED2888C02F1}" srcOrd="0" destOrd="1" presId="urn:microsoft.com/office/officeart/2005/8/layout/vList5"/>
    <dgm:cxn modelId="{BDAA6C21-1E2D-45AB-A6E9-C4FD85802688}" type="presOf" srcId="{E874D09A-BD53-43FD-BA48-E75F110D38A8}" destId="{A96E4EFB-F315-40B2-A684-7A085892D6BA}" srcOrd="0" destOrd="0" presId="urn:microsoft.com/office/officeart/2005/8/layout/vList5"/>
    <dgm:cxn modelId="{9DEEE526-1445-4B4B-BF62-4E931ECDA9C2}" srcId="{902C7F39-C701-4535-9284-23D484688551}" destId="{C653B0DF-13DE-43EF-BBAB-E6AAC90B2AE0}" srcOrd="2" destOrd="0" parTransId="{B68C4619-28FE-41EB-84F1-74D9CBA6D4E1}" sibTransId="{119FE146-056D-43BF-8B4E-02929267BF29}"/>
    <dgm:cxn modelId="{F52F8643-4E2A-4397-9126-4736DC4AD4E9}" srcId="{C4BEB745-9FCE-4BF6-A9B2-0CEB90F660B6}" destId="{4C109AC4-03CD-4B5A-8A7A-5DA385E56DE7}" srcOrd="0" destOrd="0" parTransId="{1233FC14-2E43-474D-B14E-C75B40A0FC12}" sibTransId="{ABDBE0CF-7B98-47D7-BD0A-91BFE7EA0063}"/>
    <dgm:cxn modelId="{1C482085-FEF4-4ED0-A691-2FB8095BAA8D}" srcId="{902C7F39-C701-4535-9284-23D484688551}" destId="{AD84F5BD-C893-43CF-BAE3-C09898DCC38E}" srcOrd="1" destOrd="0" parTransId="{DF196DAE-3993-416F-8C7F-D7CAAB1CD1D0}" sibTransId="{4C406EBE-9643-4C61-8484-83D288104085}"/>
    <dgm:cxn modelId="{2AA93DFD-1BA1-4794-AFB3-F45D3E39EE15}" type="presOf" srcId="{B7885F9A-7CD7-4983-95F5-76594A285CC2}" destId="{F5157906-0BC3-4340-929E-0045B376C734}" srcOrd="0" destOrd="0" presId="urn:microsoft.com/office/officeart/2005/8/layout/vList5"/>
    <dgm:cxn modelId="{7627840C-EC6C-498C-BE8D-01D6833D234F}" type="presOf" srcId="{08429101-E11C-4C5A-9892-5C8BF5C9F554}" destId="{99D96980-A942-46F4-8195-DED2888C02F1}" srcOrd="0" destOrd="0" presId="urn:microsoft.com/office/officeart/2005/8/layout/vList5"/>
    <dgm:cxn modelId="{23E3F8F1-7785-4DF2-AE8C-233DDCB4AF50}" type="presOf" srcId="{4C109AC4-03CD-4B5A-8A7A-5DA385E56DE7}" destId="{903F4C60-4987-4B35-83EC-684E62DEAD5A}" srcOrd="0" destOrd="0" presId="urn:microsoft.com/office/officeart/2005/8/layout/vList5"/>
    <dgm:cxn modelId="{48013F4B-31E6-4E36-B69E-A76125531932}" srcId="{B7885F9A-7CD7-4983-95F5-76594A285CC2}" destId="{5F1012FE-A7E5-4960-8A88-EE2DCAB49E97}" srcOrd="0" destOrd="0" parTransId="{7D32EB4C-0DCB-4F52-A442-B67FF70271E8}" sibTransId="{8CDB3C73-75E4-4AC7-92F8-6292940CE40C}"/>
    <dgm:cxn modelId="{854C1E82-DF42-4848-ABA0-B02E9F606398}" type="presOf" srcId="{6778D1C4-39ED-40C8-9DCB-5450F472BCBB}" destId="{0A47CC4E-13FB-4445-8EC8-080B9E98F951}" srcOrd="0" destOrd="0" presId="urn:microsoft.com/office/officeart/2005/8/layout/vList5"/>
    <dgm:cxn modelId="{408F25A4-7019-4A17-A803-C3E74AFFBE31}" srcId="{C4BEB745-9FCE-4BF6-A9B2-0CEB90F660B6}" destId="{B7885F9A-7CD7-4983-95F5-76594A285CC2}" srcOrd="1" destOrd="0" parTransId="{28849674-E9D4-4DE8-922C-90CE033F75EF}" sibTransId="{571742ED-BC91-4E2C-9374-A813C1FE39F9}"/>
    <dgm:cxn modelId="{D6911209-8A6A-4447-B816-EACD68DD3AE4}" srcId="{4C109AC4-03CD-4B5A-8A7A-5DA385E56DE7}" destId="{F3A2BE88-F12A-43A0-A788-A47FD1113FCC}" srcOrd="1" destOrd="0" parTransId="{15CA1F8B-8420-4A23-B468-BF7B1A2CC427}" sibTransId="{55F782C3-D6A9-4FBD-8ACE-4173DEFF738E}"/>
    <dgm:cxn modelId="{C8DF6DD9-4B15-4346-A908-7E788FF4E713}" type="presOf" srcId="{5F1012FE-A7E5-4960-8A88-EE2DCAB49E97}" destId="{49A19471-D7EE-4D6D-A20D-54BEDAFD1BA6}" srcOrd="0" destOrd="0" presId="urn:microsoft.com/office/officeart/2005/8/layout/vList5"/>
    <dgm:cxn modelId="{24BF0F37-84BE-4C96-B17E-AE8391901C33}" srcId="{6778D1C4-39ED-40C8-9DCB-5450F472BCBB}" destId="{2258C762-4DB1-4710-BD33-854210CD8CEC}" srcOrd="0" destOrd="0" parTransId="{2B8E53B4-AE2B-4EBC-8136-8B4D8A7E020F}" sibTransId="{F2C7FE8E-6496-46F5-AE36-9E5C05C7E53F}"/>
    <dgm:cxn modelId="{106E05D6-580A-4D82-B464-9E29CE0FAAB0}" srcId="{C4BEB745-9FCE-4BF6-A9B2-0CEB90F660B6}" destId="{902C7F39-C701-4535-9284-23D484688551}" srcOrd="3" destOrd="0" parTransId="{56EA8FA2-98B5-466A-B0C2-C73809F67E78}" sibTransId="{FF1E0929-0FAC-481B-9F4C-BE7921D6253F}"/>
    <dgm:cxn modelId="{582C60EB-B14C-4202-AD5F-12299F1F4CC9}" type="presParOf" srcId="{0D011F49-AE96-4D03-99A9-D4B24CA8DCCF}" destId="{B4179FF4-150F-4E2A-9FCE-DB5F5FE15839}" srcOrd="0" destOrd="0" presId="urn:microsoft.com/office/officeart/2005/8/layout/vList5"/>
    <dgm:cxn modelId="{44BEEBFA-9C85-4723-B977-F830DDBFE776}" type="presParOf" srcId="{B4179FF4-150F-4E2A-9FCE-DB5F5FE15839}" destId="{903F4C60-4987-4B35-83EC-684E62DEAD5A}" srcOrd="0" destOrd="0" presId="urn:microsoft.com/office/officeart/2005/8/layout/vList5"/>
    <dgm:cxn modelId="{4EC7F0B3-F466-4E53-9A3C-F19B8B455790}" type="presParOf" srcId="{B4179FF4-150F-4E2A-9FCE-DB5F5FE15839}" destId="{A96E4EFB-F315-40B2-A684-7A085892D6BA}" srcOrd="1" destOrd="0" presId="urn:microsoft.com/office/officeart/2005/8/layout/vList5"/>
    <dgm:cxn modelId="{F225295B-DE90-407E-8AFC-DDC22908861C}" type="presParOf" srcId="{0D011F49-AE96-4D03-99A9-D4B24CA8DCCF}" destId="{A46564BC-B918-4A1C-92D5-7DAFAE471825}" srcOrd="1" destOrd="0" presId="urn:microsoft.com/office/officeart/2005/8/layout/vList5"/>
    <dgm:cxn modelId="{429B03AF-D88F-4B0E-9A88-5C0FE2F09554}" type="presParOf" srcId="{0D011F49-AE96-4D03-99A9-D4B24CA8DCCF}" destId="{AB897707-2EA3-4FF5-86AB-913F9EB6E657}" srcOrd="2" destOrd="0" presId="urn:microsoft.com/office/officeart/2005/8/layout/vList5"/>
    <dgm:cxn modelId="{621DF826-46BE-4621-A4D1-77573FEFCFF2}" type="presParOf" srcId="{AB897707-2EA3-4FF5-86AB-913F9EB6E657}" destId="{F5157906-0BC3-4340-929E-0045B376C734}" srcOrd="0" destOrd="0" presId="urn:microsoft.com/office/officeart/2005/8/layout/vList5"/>
    <dgm:cxn modelId="{6ECC1906-F4F7-4B93-BBAF-709BE0FCA398}" type="presParOf" srcId="{AB897707-2EA3-4FF5-86AB-913F9EB6E657}" destId="{49A19471-D7EE-4D6D-A20D-54BEDAFD1BA6}" srcOrd="1" destOrd="0" presId="urn:microsoft.com/office/officeart/2005/8/layout/vList5"/>
    <dgm:cxn modelId="{4F02EE42-B787-40CE-A365-24396E6399BB}" type="presParOf" srcId="{0D011F49-AE96-4D03-99A9-D4B24CA8DCCF}" destId="{058E14AE-C798-401A-AABC-D2832A4111EA}" srcOrd="3" destOrd="0" presId="urn:microsoft.com/office/officeart/2005/8/layout/vList5"/>
    <dgm:cxn modelId="{7CA2185D-3886-42C4-A6D3-05A1454A9E8A}" type="presParOf" srcId="{0D011F49-AE96-4D03-99A9-D4B24CA8DCCF}" destId="{AAA466FD-D54A-4C5C-AF6B-07928BADF786}" srcOrd="4" destOrd="0" presId="urn:microsoft.com/office/officeart/2005/8/layout/vList5"/>
    <dgm:cxn modelId="{E7B9D5AF-86B4-493C-89F8-19BC91592F28}" type="presParOf" srcId="{AAA466FD-D54A-4C5C-AF6B-07928BADF786}" destId="{0A47CC4E-13FB-4445-8EC8-080B9E98F951}" srcOrd="0" destOrd="0" presId="urn:microsoft.com/office/officeart/2005/8/layout/vList5"/>
    <dgm:cxn modelId="{39564EE6-5880-4861-9908-5C8CBCEB383A}" type="presParOf" srcId="{AAA466FD-D54A-4C5C-AF6B-07928BADF786}" destId="{81381434-3A0D-471F-A645-30D900401931}" srcOrd="1" destOrd="0" presId="urn:microsoft.com/office/officeart/2005/8/layout/vList5"/>
    <dgm:cxn modelId="{771D43A1-BA9A-4376-96EA-C6E2B16B8953}" type="presParOf" srcId="{0D011F49-AE96-4D03-99A9-D4B24CA8DCCF}" destId="{3DB1449B-5639-40E8-AAFF-CF0B47A39F28}" srcOrd="5" destOrd="0" presId="urn:microsoft.com/office/officeart/2005/8/layout/vList5"/>
    <dgm:cxn modelId="{C8E9DBBF-7727-49FD-9AC8-5FFBCB275982}" type="presParOf" srcId="{0D011F49-AE96-4D03-99A9-D4B24CA8DCCF}" destId="{BD163E99-F828-4D75-8CDB-BCD0C2600F95}" srcOrd="6" destOrd="0" presId="urn:microsoft.com/office/officeart/2005/8/layout/vList5"/>
    <dgm:cxn modelId="{2B9370C1-6FBD-4A40-B2CD-C0DCB5D29D4A}" type="presParOf" srcId="{BD163E99-F828-4D75-8CDB-BCD0C2600F95}" destId="{585C1455-F9EA-44FE-BB49-3FACBD78C02C}" srcOrd="0" destOrd="0" presId="urn:microsoft.com/office/officeart/2005/8/layout/vList5"/>
    <dgm:cxn modelId="{687782A7-59C7-49D1-907B-1486DF5CC9FB}" type="presParOf" srcId="{BD163E99-F828-4D75-8CDB-BCD0C2600F95}" destId="{99D96980-A942-46F4-8195-DED2888C02F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786A1A-A856-4CC4-8F8A-A86A016721CC}" type="datetimeFigureOut">
              <a:rPr lang="en-US"/>
              <a:pPr>
                <a:defRPr/>
              </a:pPr>
              <a:t>7/8/2009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090E9C-BCDC-437C-B5AE-FABE2A68D48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0372AC-98FE-4688-B747-B96C91B7AF2C}"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96B119-15F1-4657-9D73-B0F85492E2DD}" type="datetimeFigureOut">
              <a:rPr lang="en-US"/>
              <a:pPr>
                <a:defRPr/>
              </a:pPr>
              <a:t>7/8/2009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54AF51-C70B-49DF-BE7A-4E751890E3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B70463-CA53-4D2A-B6B3-E014FBB6BEE2}" type="datetimeFigureOut">
              <a:rPr lang="en-US"/>
              <a:pPr>
                <a:defRPr/>
              </a:pPr>
              <a:t>7/8/2009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25D30-2F12-457F-9C0A-0F5112AF0FA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814212-3DEA-4F7B-9426-78745EF9C9C2}" type="datetimeFigureOut">
              <a:rPr lang="en-US"/>
              <a:pPr>
                <a:defRPr/>
              </a:pPr>
              <a:t>7/8/2009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67A5A5-3CA4-4194-AF6F-3C3738993C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9D2916-E431-48FF-9887-A16F9E116A92}" type="datetimeFigureOut">
              <a:rPr lang="en-US"/>
              <a:pPr>
                <a:defRPr/>
              </a:pPr>
              <a:t>7/8/2009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8A766D-13F1-4268-9575-0F9F52D23F1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8FE780-DB74-48F0-89CE-A01B0BABFA96}" type="datetimeFigureOut">
              <a:rPr lang="en-US"/>
              <a:pPr>
                <a:defRPr/>
              </a:pPr>
              <a:t>7/8/2009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808C96-978A-422C-AA5D-70DD8DB1DFA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8B6561-E55F-49C1-B740-4D35D4A17948}" type="datetimeFigureOut">
              <a:rPr lang="en-US"/>
              <a:pPr>
                <a:defRPr/>
              </a:pPr>
              <a:t>7/8/2009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29B658-A390-4A3D-BC4B-ACB69A8655E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5EF005-5036-4A84-8C58-6A5DBCAC0745}" type="datetimeFigureOut">
              <a:rPr lang="en-US"/>
              <a:pPr>
                <a:defRPr/>
              </a:pPr>
              <a:t>7/8/2009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AC9F64-5B1B-4163-B091-03E0A6405CE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952AE7-51DB-4436-A653-19D30BD205A9}" type="datetimeFigureOut">
              <a:rPr lang="en-US"/>
              <a:pPr>
                <a:defRPr/>
              </a:pPr>
              <a:t>7/8/2009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3C5D13-6523-4CD9-8880-9BD0C92796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1B3C18-2D25-4A47-B1C0-A9EA8BFDADC7}" type="datetimeFigureOut">
              <a:rPr lang="en-US"/>
              <a:pPr>
                <a:defRPr/>
              </a:pPr>
              <a:t>7/8/2009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BE7CA1-D5FC-41A7-BDCA-1E2282321D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C2ADB6-C8AE-4229-BA09-00E6AE74BA92}" type="datetimeFigureOut">
              <a:rPr lang="en-US"/>
              <a:pPr>
                <a:defRPr/>
              </a:pPr>
              <a:t>7/8/2009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C6DE93-210C-4020-8452-A3022F89C2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958D7A-D561-4C58-91C0-D995AD4691CA}" type="datetimeFigureOut">
              <a:rPr lang="en-US"/>
              <a:pPr>
                <a:defRPr/>
              </a:pPr>
              <a:t>7/8/2009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C678A1-F83F-405C-8EF0-6526726E74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1E9D98-E371-4F13-9A1E-BFC62DB230DC}" type="datetimeFigureOut">
              <a:rPr lang="en-US"/>
              <a:pPr>
                <a:defRPr/>
              </a:pPr>
              <a:t>7/8/2009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B965D6-F321-4419-A1C7-4384BC54D3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pter_13_Graphic.jpg"/>
          <p:cNvPicPr>
            <a:picLocks noChangeAspect="1"/>
          </p:cNvPicPr>
          <p:nvPr/>
        </p:nvPicPr>
        <p:blipFill>
          <a:blip r:embed="rId3">
            <a:duotone>
              <a:schemeClr val="bg2">
                <a:shade val="45000"/>
                <a:satMod val="135000"/>
              </a:schemeClr>
              <a:prstClr val="white"/>
            </a:duotone>
          </a:blip>
          <a:stretch>
            <a:fillRect/>
          </a:stretch>
        </p:blipFill>
        <p:spPr>
          <a:xfrm>
            <a:off x="304800" y="685800"/>
            <a:ext cx="8380853" cy="5562600"/>
          </a:xfrm>
          <a:prstGeom prst="rect">
            <a:avLst/>
          </a:prstGeom>
        </p:spPr>
      </p:pic>
      <p:sp>
        <p:nvSpPr>
          <p:cNvPr id="14338" name="Subtitle 2"/>
          <p:cNvSpPr>
            <a:spLocks noGrp="1"/>
          </p:cNvSpPr>
          <p:nvPr>
            <p:ph type="subTitle" idx="1"/>
          </p:nvPr>
        </p:nvSpPr>
        <p:spPr>
          <a:xfrm>
            <a:off x="1447800" y="1828800"/>
            <a:ext cx="6400800" cy="1752600"/>
          </a:xfrm>
        </p:spPr>
        <p:txBody>
          <a:bodyPr/>
          <a:lstStyle/>
          <a:p>
            <a:pPr algn="l" eaLnBrk="1" hangingPunct="1"/>
            <a:r>
              <a:rPr lang="en-US" sz="5400" b="1" smtClean="0">
                <a:solidFill>
                  <a:srgbClr val="9E012F"/>
                </a:solidFill>
                <a:cs typeface="Tahoma" pitchFamily="34" charset="0"/>
              </a:rPr>
              <a:t>Writing Reader-Focused Job Correspondence and Resumés</a:t>
            </a:r>
          </a:p>
        </p:txBody>
      </p:sp>
      <p:sp>
        <p:nvSpPr>
          <p:cNvPr id="5" name="Title 1"/>
          <p:cNvSpPr txBox="1">
            <a:spLocks/>
          </p:cNvSpPr>
          <p:nvPr/>
        </p:nvSpPr>
        <p:spPr>
          <a:xfrm>
            <a:off x="0" y="6172200"/>
            <a:ext cx="9144000" cy="685800"/>
          </a:xfrm>
          <a:prstGeom prst="rect">
            <a:avLst/>
          </a:prstGeom>
          <a:solidFill>
            <a:srgbClr val="2D6897"/>
          </a:solidFill>
        </p:spPr>
        <p:txBody>
          <a:bodyPr anchor="ctr">
            <a:normAutofit/>
          </a:bodyPr>
          <a:lstStyle/>
          <a:p>
            <a:pPr algn="ctr" fontAlgn="auto">
              <a:spcAft>
                <a:spcPts val="0"/>
              </a:spcAft>
              <a:defRPr/>
            </a:pPr>
            <a:r>
              <a:rPr lang="en-US" sz="2400" dirty="0">
                <a:solidFill>
                  <a:srgbClr val="B1C1D9"/>
                </a:solidFill>
                <a:latin typeface="Arial Black" pitchFamily="34" charset="0"/>
                <a:ea typeface="+mj-ea"/>
                <a:cs typeface="Arial" pitchFamily="34" charset="0"/>
              </a:rPr>
              <a:t>C    H    A    P    T    E    R      13</a:t>
            </a:r>
          </a:p>
        </p:txBody>
      </p:sp>
      <p:sp>
        <p:nvSpPr>
          <p:cNvPr id="10" name="Rectangle 9"/>
          <p:cNvSpPr/>
          <p:nvPr/>
        </p:nvSpPr>
        <p:spPr>
          <a:xfrm>
            <a:off x="0" y="0"/>
            <a:ext cx="685800" cy="68580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8458200" y="0"/>
            <a:ext cx="685800" cy="68580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0" y="0"/>
            <a:ext cx="9144000" cy="6858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457200" indent="-457200" eaLnBrk="1" fontAlgn="auto" hangingPunct="1">
              <a:spcAft>
                <a:spcPts val="0"/>
              </a:spcAft>
              <a:buFont typeface="Arial" pitchFamily="34" charset="0"/>
              <a:buChar char="•"/>
              <a:defRPr/>
            </a:pPr>
            <a:r>
              <a:rPr lang="en-US" dirty="0" smtClean="0"/>
              <a:t>Is best if you want to emphasize skills early in your resumé or if you want to change careers</a:t>
            </a:r>
          </a:p>
          <a:p>
            <a:pPr marL="457200" indent="-457200" eaLnBrk="1" fontAlgn="auto" hangingPunct="1">
              <a:spcAft>
                <a:spcPts val="0"/>
              </a:spcAft>
              <a:buFont typeface="Arial" pitchFamily="34" charset="0"/>
              <a:buChar char="•"/>
              <a:defRPr/>
            </a:pPr>
            <a:r>
              <a:rPr lang="en-US" dirty="0" smtClean="0"/>
              <a:t>Includes a skills section arranged by relevant skills you possess, with a listing of experience and accomplishments beneath each skill as evidence</a:t>
            </a:r>
          </a:p>
          <a:p>
            <a:pPr marL="457200" indent="-457200" eaLnBrk="1" fontAlgn="auto" hangingPunct="1">
              <a:spcAft>
                <a:spcPts val="0"/>
              </a:spcAft>
              <a:buFont typeface="Arial" pitchFamily="34" charset="0"/>
              <a:buChar char="•"/>
              <a:defRPr/>
            </a:pPr>
            <a:r>
              <a:rPr lang="en-US" dirty="0" smtClean="0"/>
              <a:t>Includes a work experience section with only basic information about each job</a:t>
            </a:r>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a:p>
        </p:txBody>
      </p:sp>
      <p:sp>
        <p:nvSpPr>
          <p:cNvPr id="4"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Skills</a:t>
            </a:r>
          </a:p>
        </p:txBody>
      </p:sp>
      <p:cxnSp>
        <p:nvCxnSpPr>
          <p:cNvPr id="5" name="Straight Connector 4"/>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457200" indent="-457200" eaLnBrk="1" fontAlgn="auto" hangingPunct="1">
              <a:spcAft>
                <a:spcPts val="0"/>
              </a:spcAft>
              <a:buFont typeface="Arial" pitchFamily="34" charset="0"/>
              <a:buNone/>
              <a:defRPr/>
            </a:pPr>
            <a:r>
              <a:rPr lang="en-US" b="1" dirty="0" smtClean="0"/>
              <a:t>Sections</a:t>
            </a:r>
          </a:p>
          <a:p>
            <a:pPr marL="457200" indent="-457200" eaLnBrk="1" fontAlgn="auto" hangingPunct="1">
              <a:spcAft>
                <a:spcPts val="0"/>
              </a:spcAft>
              <a:buFont typeface="Arial" pitchFamily="34" charset="0"/>
              <a:buChar char="•"/>
              <a:defRPr/>
            </a:pPr>
            <a:r>
              <a:rPr lang="en-US" dirty="0" smtClean="0"/>
              <a:t>Name and contact information</a:t>
            </a:r>
          </a:p>
          <a:p>
            <a:pPr marL="457200" indent="-457200" eaLnBrk="1" fontAlgn="auto" hangingPunct="1">
              <a:spcAft>
                <a:spcPts val="0"/>
              </a:spcAft>
              <a:buFont typeface="Arial" pitchFamily="34" charset="0"/>
              <a:buChar char="•"/>
              <a:defRPr/>
            </a:pPr>
            <a:r>
              <a:rPr lang="en-US" dirty="0" smtClean="0"/>
              <a:t>Career objective</a:t>
            </a:r>
          </a:p>
          <a:p>
            <a:pPr marL="457200" indent="-457200" eaLnBrk="1" fontAlgn="auto" hangingPunct="1">
              <a:spcAft>
                <a:spcPts val="0"/>
              </a:spcAft>
              <a:buFont typeface="Arial" pitchFamily="34" charset="0"/>
              <a:buChar char="•"/>
              <a:defRPr/>
            </a:pPr>
            <a:r>
              <a:rPr lang="en-US" dirty="0" smtClean="0"/>
              <a:t>Education</a:t>
            </a:r>
          </a:p>
          <a:p>
            <a:pPr marL="457200" indent="-457200" eaLnBrk="1" fontAlgn="auto" hangingPunct="1">
              <a:spcAft>
                <a:spcPts val="0"/>
              </a:spcAft>
              <a:buFont typeface="Arial" pitchFamily="34" charset="0"/>
              <a:buChar char="•"/>
              <a:defRPr/>
            </a:pPr>
            <a:r>
              <a:rPr lang="en-US" dirty="0" smtClean="0"/>
              <a:t>Work experience</a:t>
            </a:r>
          </a:p>
          <a:p>
            <a:pPr marL="457200" indent="-457200" eaLnBrk="1" fontAlgn="auto" hangingPunct="1">
              <a:spcAft>
                <a:spcPts val="0"/>
              </a:spcAft>
              <a:buFont typeface="Arial" pitchFamily="34" charset="0"/>
              <a:buChar char="•"/>
              <a:defRPr/>
            </a:pPr>
            <a:r>
              <a:rPr lang="en-US" dirty="0" smtClean="0"/>
              <a:t>Skills and specialized training</a:t>
            </a:r>
          </a:p>
          <a:p>
            <a:pPr marL="457200" indent="-457200" eaLnBrk="1" fontAlgn="auto" hangingPunct="1">
              <a:spcAft>
                <a:spcPts val="0"/>
              </a:spcAft>
              <a:buFont typeface="Arial" pitchFamily="34" charset="0"/>
              <a:buChar char="•"/>
              <a:defRPr/>
            </a:pPr>
            <a:r>
              <a:rPr lang="en-US" dirty="0" smtClean="0"/>
              <a:t>Personal information</a:t>
            </a:r>
          </a:p>
          <a:p>
            <a:pPr marL="457200" indent="-457200" eaLnBrk="1" fontAlgn="auto" hangingPunct="1">
              <a:spcAft>
                <a:spcPts val="0"/>
              </a:spcAft>
              <a:buFont typeface="Arial" pitchFamily="34" charset="0"/>
              <a:buChar char="•"/>
              <a:defRPr/>
            </a:pPr>
            <a:r>
              <a:rPr lang="en-US" dirty="0" smtClean="0"/>
              <a:t>References</a:t>
            </a:r>
          </a:p>
          <a:p>
            <a:pPr marL="457200" indent="-457200" eaLnBrk="1" fontAlgn="auto" hangingPunct="1">
              <a:spcAft>
                <a:spcPts val="0"/>
              </a:spcAft>
              <a:buFont typeface="Arial" pitchFamily="34" charset="0"/>
              <a:buChar char="•"/>
              <a:defRPr/>
            </a:pPr>
            <a:r>
              <a:rPr lang="en-US" dirty="0" smtClean="0"/>
              <a:t>Other relevant information</a:t>
            </a: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Organize Your Resumé to Highlight Your Qualifications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1600200"/>
            <a:ext cx="8229600" cy="5105400"/>
          </a:xfrm>
        </p:spPr>
        <p:txBody>
          <a:bodyPr/>
          <a:lstStyle/>
          <a:p>
            <a:pPr marL="457200" indent="-457200" eaLnBrk="1" hangingPunct="1"/>
            <a:r>
              <a:rPr lang="en-US" smtClean="0"/>
              <a:t>List your </a:t>
            </a:r>
          </a:p>
          <a:p>
            <a:pPr marL="914400" lvl="1" indent="-457200" eaLnBrk="1" hangingPunct="1"/>
            <a:r>
              <a:rPr lang="en-US" smtClean="0"/>
              <a:t>Name</a:t>
            </a:r>
          </a:p>
          <a:p>
            <a:pPr marL="914400" lvl="1" indent="-457200" eaLnBrk="1" hangingPunct="1"/>
            <a:r>
              <a:rPr lang="en-US" smtClean="0"/>
              <a:t>Address</a:t>
            </a:r>
          </a:p>
          <a:p>
            <a:pPr marL="914400" lvl="1" indent="-457200" eaLnBrk="1" hangingPunct="1"/>
            <a:r>
              <a:rPr lang="en-US" smtClean="0"/>
              <a:t>Phone number</a:t>
            </a:r>
          </a:p>
          <a:p>
            <a:pPr marL="914400" lvl="1" indent="-457200" eaLnBrk="1" hangingPunct="1"/>
            <a:r>
              <a:rPr lang="en-US" smtClean="0"/>
              <a:t>Fax number (if available)</a:t>
            </a:r>
          </a:p>
          <a:p>
            <a:pPr marL="914400" lvl="1" indent="-457200" eaLnBrk="1" hangingPunct="1"/>
            <a:r>
              <a:rPr lang="en-US" smtClean="0"/>
              <a:t>E-mail address</a:t>
            </a:r>
          </a:p>
          <a:p>
            <a:pPr marL="457200" indent="-457200" eaLnBrk="1" hangingPunct="1"/>
            <a:r>
              <a:rPr lang="en-US" smtClean="0"/>
              <a:t>Make your name stand out by using a larger size and boldface.</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Name and Contact Information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57200" y="1600200"/>
            <a:ext cx="8229600" cy="5105400"/>
          </a:xfrm>
        </p:spPr>
        <p:txBody>
          <a:bodyPr/>
          <a:lstStyle/>
          <a:p>
            <a:pPr marL="457200" indent="-457200" eaLnBrk="1" hangingPunct="1"/>
            <a:r>
              <a:rPr lang="en-US" smtClean="0"/>
              <a:t>Use contact information that you access regularly. </a:t>
            </a:r>
          </a:p>
          <a:p>
            <a:pPr marL="457200" indent="-457200" eaLnBrk="1" hangingPunct="1"/>
            <a:r>
              <a:rPr lang="en-US" smtClean="0"/>
              <a:t>Do not use contact information from your workplace if your supervisor does not know you are looking for another job.</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Name and Contact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pPr marL="457200" indent="-457200" eaLnBrk="1" hangingPunct="1">
              <a:buFont typeface="Arial" charset="0"/>
              <a:buNone/>
            </a:pPr>
            <a:r>
              <a:rPr lang="en-US" sz="3600" b="1" smtClean="0"/>
              <a:t>Adrian Saugier</a:t>
            </a:r>
          </a:p>
          <a:p>
            <a:pPr marL="457200" indent="-457200" eaLnBrk="1" hangingPunct="1">
              <a:buFont typeface="Arial" charset="0"/>
              <a:buNone/>
            </a:pPr>
            <a:r>
              <a:rPr lang="en-US" sz="1800" smtClean="0"/>
              <a:t>6478 Bay Drive, San Francisco, CA 94116     415.XXX.XXXX     asaugier4324@yahoo.com  </a:t>
            </a:r>
          </a:p>
          <a:p>
            <a:pPr marL="457200" indent="-457200" eaLnBrk="1" hangingPunct="1">
              <a:buFont typeface="Arial" charset="0"/>
              <a:buNone/>
            </a:pPr>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Name and Contact Information</a:t>
            </a:r>
          </a:p>
        </p:txBody>
      </p:sp>
      <p:cxnSp>
        <p:nvCxnSpPr>
          <p:cNvPr id="7" name="Straight Connector 6"/>
          <p:cNvCxnSpPr/>
          <p:nvPr/>
        </p:nvCxnSpPr>
        <p:spPr>
          <a:xfrm>
            <a:off x="533400" y="2209800"/>
            <a:ext cx="807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pPr marL="457200" indent="-457200" eaLnBrk="1" hangingPunct="1">
              <a:lnSpc>
                <a:spcPct val="90000"/>
              </a:lnSpc>
              <a:spcBef>
                <a:spcPct val="0"/>
              </a:spcBef>
            </a:pPr>
            <a:r>
              <a:rPr lang="en-US" smtClean="0"/>
              <a:t>Briefly describe the kind of work you are seeking using a phrase, not a complete sentence.</a:t>
            </a:r>
            <a:endParaRPr lang="en-US" smtClean="0">
              <a:cs typeface="Arial" charset="0"/>
            </a:endParaRPr>
          </a:p>
          <a:p>
            <a:pPr marL="457200" indent="-457200" eaLnBrk="1" hangingPunct="1">
              <a:lnSpc>
                <a:spcPct val="90000"/>
              </a:lnSpc>
              <a:spcBef>
                <a:spcPct val="0"/>
              </a:spcBef>
            </a:pPr>
            <a:r>
              <a:rPr lang="en-US" smtClean="0">
                <a:cs typeface="Arial" charset="0"/>
              </a:rPr>
              <a:t>Don’t include it in your resumé if you can’t make it specific.</a:t>
            </a:r>
          </a:p>
          <a:p>
            <a:pPr marL="457200" indent="-457200" eaLnBrk="1" hangingPunct="1">
              <a:lnSpc>
                <a:spcPct val="90000"/>
              </a:lnSpc>
              <a:spcBef>
                <a:spcPct val="0"/>
              </a:spcBef>
            </a:pPr>
            <a:r>
              <a:rPr lang="en-US" smtClean="0">
                <a:cs typeface="Arial" charset="0"/>
              </a:rPr>
              <a:t>Customize it so that it fits the job you are applying for and is not a general statement.</a:t>
            </a:r>
          </a:p>
          <a:p>
            <a:pPr marL="457200" indent="-457200" eaLnBrk="1" hangingPunct="1">
              <a:lnSpc>
                <a:spcPct val="90000"/>
              </a:lnSpc>
              <a:spcBef>
                <a:spcPct val="0"/>
              </a:spcBef>
            </a:pPr>
            <a:r>
              <a:rPr lang="en-US" smtClean="0"/>
              <a:t>Avoid self-serving phrases related to salary, benefits, and advancement.</a:t>
            </a: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Career Objective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pPr marL="0" indent="0" eaLnBrk="1" hangingPunct="1">
              <a:spcBef>
                <a:spcPct val="0"/>
              </a:spcBef>
              <a:buFont typeface="Arial" charset="0"/>
              <a:buNone/>
              <a:tabLst>
                <a:tab pos="0" algn="l"/>
                <a:tab pos="3543300" algn="l"/>
              </a:tabLst>
            </a:pPr>
            <a:r>
              <a:rPr lang="en-US" sz="2400" b="1" smtClean="0">
                <a:cs typeface="Arial" charset="0"/>
              </a:rPr>
              <a:t>Seeking</a:t>
            </a:r>
            <a:r>
              <a:rPr lang="en-US" sz="2400" smtClean="0">
                <a:cs typeface="Arial" charset="0"/>
              </a:rPr>
              <a:t> to use my education in culinary arts and 5+ years experience in the restaurant industry to obtain a position as a sous chef</a:t>
            </a:r>
          </a:p>
          <a:p>
            <a:pPr marL="0" indent="0" algn="ctr" eaLnBrk="1" hangingPunct="1">
              <a:spcBef>
                <a:spcPct val="0"/>
              </a:spcBef>
              <a:buFont typeface="Arial" charset="0"/>
              <a:buNone/>
              <a:tabLst>
                <a:tab pos="0" algn="l"/>
                <a:tab pos="3543300" algn="l"/>
              </a:tabLst>
            </a:pPr>
            <a:r>
              <a:rPr lang="en-US" sz="2400" smtClean="0">
                <a:cs typeface="Arial" charset="0"/>
              </a:rPr>
              <a:t>or</a:t>
            </a:r>
          </a:p>
          <a:p>
            <a:pPr marL="0" indent="0" eaLnBrk="1" hangingPunct="1">
              <a:spcBef>
                <a:spcPct val="0"/>
              </a:spcBef>
              <a:buFont typeface="Arial" charset="0"/>
              <a:buNone/>
              <a:tabLst>
                <a:tab pos="0" algn="l"/>
                <a:tab pos="3543300" algn="l"/>
              </a:tabLst>
            </a:pPr>
            <a:r>
              <a:rPr lang="en-US" sz="2400" b="1" smtClean="0">
                <a:cs typeface="Arial" charset="0"/>
              </a:rPr>
              <a:t>To obtain</a:t>
            </a:r>
            <a:r>
              <a:rPr lang="en-US" sz="2400" smtClean="0">
                <a:cs typeface="Arial" charset="0"/>
              </a:rPr>
              <a:t> a position as a sous chef that would make use of my education in culinary arts and 5+ years experience in the restaurant industry</a:t>
            </a:r>
          </a:p>
          <a:p>
            <a:pPr marL="0" indent="0" algn="ctr" eaLnBrk="1" hangingPunct="1">
              <a:spcBef>
                <a:spcPct val="0"/>
              </a:spcBef>
              <a:buFont typeface="Arial" charset="0"/>
              <a:buNone/>
              <a:tabLst>
                <a:tab pos="0" algn="l"/>
                <a:tab pos="3543300" algn="l"/>
              </a:tabLst>
            </a:pPr>
            <a:r>
              <a:rPr lang="en-US" sz="2400" smtClean="0">
                <a:cs typeface="Arial" charset="0"/>
              </a:rPr>
              <a:t>or</a:t>
            </a:r>
          </a:p>
          <a:p>
            <a:pPr marL="0" indent="0" eaLnBrk="1" hangingPunct="1">
              <a:spcBef>
                <a:spcPct val="0"/>
              </a:spcBef>
              <a:buFont typeface="Arial" charset="0"/>
              <a:buNone/>
              <a:tabLst>
                <a:tab pos="0" algn="l"/>
                <a:tab pos="3543300" algn="l"/>
              </a:tabLst>
            </a:pPr>
            <a:r>
              <a:rPr lang="en-US" sz="2400" b="1" smtClean="0">
                <a:cs typeface="Arial" charset="0"/>
              </a:rPr>
              <a:t>A position </a:t>
            </a:r>
            <a:r>
              <a:rPr lang="en-US" sz="2400" smtClean="0">
                <a:cs typeface="Arial" charset="0"/>
              </a:rPr>
              <a:t>as a sous chef, where I can use my education in culinary arts and 5+ years experience in the restaurant industry</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Career Objective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457200" indent="-457200" eaLnBrk="1" fontAlgn="auto" hangingPunct="1">
              <a:spcBef>
                <a:spcPct val="0"/>
              </a:spcBef>
              <a:spcAft>
                <a:spcPts val="0"/>
              </a:spcAft>
              <a:buFont typeface="Arial" pitchFamily="34" charset="0"/>
              <a:buChar char="•"/>
              <a:defRPr/>
            </a:pPr>
            <a:r>
              <a:rPr lang="en-US" sz="3500" dirty="0" smtClean="0"/>
              <a:t>Begin with the present or last college or university you attended, using reverse chronological order.</a:t>
            </a:r>
          </a:p>
          <a:p>
            <a:pPr marL="457200" indent="-457200" eaLnBrk="1" fontAlgn="auto" hangingPunct="1">
              <a:spcBef>
                <a:spcPct val="0"/>
              </a:spcBef>
              <a:spcAft>
                <a:spcPts val="0"/>
              </a:spcAft>
              <a:buFont typeface="Arial" pitchFamily="34" charset="0"/>
              <a:buChar char="•"/>
              <a:defRPr/>
            </a:pPr>
            <a:r>
              <a:rPr lang="en-US" sz="3500" dirty="0" smtClean="0"/>
              <a:t>Do not include information about high school unless it is somehow relevant.</a:t>
            </a:r>
          </a:p>
          <a:p>
            <a:pPr marL="457200" indent="-457200" eaLnBrk="1" fontAlgn="auto" hangingPunct="1">
              <a:spcBef>
                <a:spcPct val="0"/>
              </a:spcBef>
              <a:spcAft>
                <a:spcPts val="0"/>
              </a:spcAft>
              <a:buFont typeface="Arial" pitchFamily="34" charset="0"/>
              <a:buChar char="•"/>
              <a:defRPr/>
            </a:pPr>
            <a:r>
              <a:rPr lang="en-US" sz="3500" dirty="0" smtClean="0"/>
              <a:t>For each college or university you attended, list</a:t>
            </a:r>
          </a:p>
          <a:p>
            <a:pPr marL="914400" lvl="1" indent="-457200" eaLnBrk="1" fontAlgn="auto" hangingPunct="1">
              <a:spcAft>
                <a:spcPts val="0"/>
              </a:spcAft>
              <a:buFont typeface="Arial" pitchFamily="34" charset="0"/>
              <a:buChar char="–"/>
              <a:defRPr/>
            </a:pPr>
            <a:r>
              <a:rPr lang="en-US" dirty="0" smtClean="0"/>
              <a:t>Name of the college or university</a:t>
            </a:r>
          </a:p>
          <a:p>
            <a:pPr marL="914400" lvl="1" indent="-457200" eaLnBrk="1" fontAlgn="auto" hangingPunct="1">
              <a:spcAft>
                <a:spcPts val="0"/>
              </a:spcAft>
              <a:buFont typeface="Arial" pitchFamily="34" charset="0"/>
              <a:buChar char="–"/>
              <a:defRPr/>
            </a:pPr>
            <a:r>
              <a:rPr lang="en-US" dirty="0" smtClean="0"/>
              <a:t>Its location</a:t>
            </a:r>
          </a:p>
          <a:p>
            <a:pPr marL="914400" lvl="1" indent="-457200" eaLnBrk="1" fontAlgn="auto" hangingPunct="1">
              <a:spcAft>
                <a:spcPts val="0"/>
              </a:spcAft>
              <a:buFont typeface="Arial" pitchFamily="34" charset="0"/>
              <a:buChar char="–"/>
              <a:defRPr/>
            </a:pPr>
            <a:r>
              <a:rPr lang="en-US" dirty="0" smtClean="0"/>
              <a:t>Degree(s) earned</a:t>
            </a:r>
          </a:p>
          <a:p>
            <a:pPr marL="914400" lvl="1" indent="-457200" eaLnBrk="1" fontAlgn="auto" hangingPunct="1">
              <a:spcAft>
                <a:spcPts val="0"/>
              </a:spcAft>
              <a:buFont typeface="Arial" pitchFamily="34" charset="0"/>
              <a:buChar char="–"/>
              <a:defRPr/>
            </a:pPr>
            <a:r>
              <a:rPr lang="en-US" dirty="0" smtClean="0"/>
              <a:t>Date you received or will receive the degree(s)</a:t>
            </a:r>
            <a:endParaRPr lang="en-US" sz="5600"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Education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029200"/>
          </a:xfrm>
        </p:spPr>
        <p:txBody>
          <a:bodyPr rtlCol="0">
            <a:normAutofit fontScale="92500"/>
          </a:bodyPr>
          <a:lstStyle/>
          <a:p>
            <a:pPr marL="457200" indent="-457200" eaLnBrk="1" fontAlgn="auto" hangingPunct="1">
              <a:lnSpc>
                <a:spcPct val="80000"/>
              </a:lnSpc>
              <a:spcBef>
                <a:spcPct val="0"/>
              </a:spcBef>
              <a:spcAft>
                <a:spcPts val="0"/>
              </a:spcAft>
              <a:buFont typeface="Arial" pitchFamily="34" charset="0"/>
              <a:buChar char="•"/>
              <a:defRPr/>
            </a:pPr>
            <a:r>
              <a:rPr lang="en-US" sz="3500" dirty="0" smtClean="0"/>
              <a:t>Consider adding:</a:t>
            </a:r>
          </a:p>
          <a:p>
            <a:pPr marL="914400" lvl="1" indent="-457200" eaLnBrk="1" fontAlgn="auto" hangingPunct="1">
              <a:spcAft>
                <a:spcPts val="0"/>
              </a:spcAft>
              <a:buFont typeface="Arial" pitchFamily="34" charset="0"/>
              <a:buChar char="–"/>
              <a:defRPr/>
            </a:pPr>
            <a:r>
              <a:rPr lang="en-US" dirty="0" smtClean="0"/>
              <a:t>Courses that qualify you for the type of job you are seeking</a:t>
            </a:r>
          </a:p>
          <a:p>
            <a:pPr marL="914400" lvl="1" indent="-457200" eaLnBrk="1" fontAlgn="auto" hangingPunct="1">
              <a:spcAft>
                <a:spcPts val="0"/>
              </a:spcAft>
              <a:buFont typeface="Arial" pitchFamily="34" charset="0"/>
              <a:buChar char="–"/>
              <a:defRPr/>
            </a:pPr>
            <a:r>
              <a:rPr lang="en-US" dirty="0" smtClean="0"/>
              <a:t>Minors or double-majors</a:t>
            </a:r>
          </a:p>
          <a:p>
            <a:pPr marL="914400" lvl="1" indent="-457200" eaLnBrk="1" fontAlgn="auto" hangingPunct="1">
              <a:spcAft>
                <a:spcPts val="0"/>
              </a:spcAft>
              <a:buFont typeface="Arial" pitchFamily="34" charset="0"/>
              <a:buChar char="–"/>
              <a:defRPr/>
            </a:pPr>
            <a:r>
              <a:rPr lang="en-US" dirty="0" smtClean="0"/>
              <a:t>Academic scholarships or fellowships that you received</a:t>
            </a:r>
          </a:p>
          <a:p>
            <a:pPr marL="914400" lvl="1" indent="-457200" eaLnBrk="1" fontAlgn="auto" hangingPunct="1">
              <a:spcAft>
                <a:spcPts val="0"/>
              </a:spcAft>
              <a:buFont typeface="Arial" pitchFamily="34" charset="0"/>
              <a:buChar char="–"/>
              <a:defRPr/>
            </a:pPr>
            <a:r>
              <a:rPr lang="en-US" dirty="0" smtClean="0"/>
              <a:t>A high grade-point average (above 3.0 on a 4-point scale)</a:t>
            </a:r>
          </a:p>
          <a:p>
            <a:pPr marL="914400" lvl="1" indent="-457200" eaLnBrk="1" fontAlgn="auto" hangingPunct="1">
              <a:spcAft>
                <a:spcPts val="0"/>
              </a:spcAft>
              <a:buFont typeface="Arial" pitchFamily="34" charset="0"/>
              <a:buChar char="–"/>
              <a:defRPr/>
            </a:pPr>
            <a:r>
              <a:rPr lang="en-US" dirty="0" smtClean="0"/>
              <a:t>Academic (merit-based) honors or awards that you received as a college or university student</a:t>
            </a:r>
          </a:p>
          <a:p>
            <a:pPr marL="914400" lvl="1" indent="-457200" eaLnBrk="1" fontAlgn="auto" hangingPunct="1">
              <a:spcAft>
                <a:spcPts val="0"/>
              </a:spcAft>
              <a:buFont typeface="Arial" pitchFamily="34" charset="0"/>
              <a:buChar char="–"/>
              <a:defRPr/>
            </a:pPr>
            <a:r>
              <a:rPr lang="en-US" dirty="0" smtClean="0"/>
              <a:t>Any outstanding accomplishments, such as special projects or research that you did as a student</a:t>
            </a:r>
            <a:endParaRPr lang="en-US" sz="9200"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Education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rtlCol="0">
            <a:normAutofit/>
          </a:bodyPr>
          <a:lstStyle/>
          <a:p>
            <a:pPr eaLnBrk="1" fontAlgn="auto" hangingPunct="1">
              <a:spcAft>
                <a:spcPts val="0"/>
              </a:spcAft>
              <a:buFont typeface="Arial" pitchFamily="34" charset="0"/>
              <a:buNone/>
              <a:defRPr/>
            </a:pPr>
            <a:r>
              <a:rPr lang="en-US" sz="2400" b="1" dirty="0" smtClean="0"/>
              <a:t>California Culinary Academy</a:t>
            </a:r>
            <a:r>
              <a:rPr lang="en-US" sz="2400" dirty="0" smtClean="0"/>
              <a:t>,</a:t>
            </a:r>
            <a:r>
              <a:rPr lang="en-US" sz="2400" b="1" dirty="0" smtClean="0"/>
              <a:t> </a:t>
            </a:r>
            <a:r>
              <a:rPr lang="en-US" sz="2400" dirty="0" smtClean="0"/>
              <a:t>San Francisco, CA         01/03-05/04</a:t>
            </a:r>
            <a:endParaRPr lang="en-US" sz="2400" b="1" dirty="0" smtClean="0"/>
          </a:p>
          <a:p>
            <a:pPr marL="0" indent="0" eaLnBrk="1" fontAlgn="auto" hangingPunct="1">
              <a:spcAft>
                <a:spcPts val="0"/>
              </a:spcAft>
              <a:buFont typeface="Arial" pitchFamily="34" charset="0"/>
              <a:buNone/>
              <a:defRPr/>
            </a:pPr>
            <a:r>
              <a:rPr lang="en-US" sz="2400" dirty="0" smtClean="0"/>
              <a:t>Associate of Occupational Studies Degree in Le Cordon Bleu </a:t>
            </a:r>
            <a:br>
              <a:rPr lang="en-US" sz="2400" dirty="0" smtClean="0"/>
            </a:br>
            <a:r>
              <a:rPr lang="en-US" sz="2400" dirty="0" smtClean="0"/>
              <a:t>Culinary Arts</a:t>
            </a:r>
          </a:p>
          <a:p>
            <a:pPr marL="0" indent="0" eaLnBrk="1" fontAlgn="auto" hangingPunct="1">
              <a:spcAft>
                <a:spcPts val="0"/>
              </a:spcAft>
              <a:buFont typeface="Arial" pitchFamily="34" charset="0"/>
              <a:buNone/>
              <a:defRPr/>
            </a:pPr>
            <a:r>
              <a:rPr lang="en-US" sz="2400" dirty="0" smtClean="0"/>
              <a:t>Honors Graduate: 4.0/4.0 GPA</a:t>
            </a:r>
          </a:p>
          <a:p>
            <a:pPr marL="0" indent="0" eaLnBrk="1" fontAlgn="auto" hangingPunct="1">
              <a:spcAft>
                <a:spcPts val="0"/>
              </a:spcAft>
              <a:buFont typeface="Arial" pitchFamily="34" charset="0"/>
              <a:buNone/>
              <a:defRPr/>
            </a:pPr>
            <a:r>
              <a:rPr lang="en-US" sz="2400" dirty="0" smtClean="0"/>
              <a:t>Coursework:</a:t>
            </a:r>
          </a:p>
          <a:p>
            <a:pPr eaLnBrk="1" fontAlgn="auto" hangingPunct="1">
              <a:spcAft>
                <a:spcPts val="0"/>
              </a:spcAft>
              <a:buFont typeface="Arial" pitchFamily="34" charset="0"/>
              <a:buChar char="•"/>
              <a:defRPr/>
            </a:pPr>
            <a:r>
              <a:rPr lang="en-US" sz="2400" dirty="0" smtClean="0"/>
              <a:t>Principles of Contemporary </a:t>
            </a:r>
            <a:br>
              <a:rPr lang="en-US" sz="2400" dirty="0" smtClean="0"/>
            </a:br>
            <a:r>
              <a:rPr lang="en-US" sz="2400" dirty="0" smtClean="0"/>
              <a:t>Cuisine </a:t>
            </a:r>
          </a:p>
          <a:p>
            <a:pPr eaLnBrk="1" fontAlgn="auto" hangingPunct="1">
              <a:spcAft>
                <a:spcPts val="0"/>
              </a:spcAft>
              <a:buFont typeface="Arial" pitchFamily="34" charset="0"/>
              <a:buChar char="•"/>
              <a:defRPr/>
            </a:pPr>
            <a:r>
              <a:rPr lang="en-US" sz="2400" dirty="0" smtClean="0"/>
              <a:t>Principles of European Cuisine </a:t>
            </a:r>
          </a:p>
          <a:p>
            <a:pPr eaLnBrk="1" fontAlgn="auto" hangingPunct="1">
              <a:spcAft>
                <a:spcPts val="0"/>
              </a:spcAft>
              <a:buFont typeface="Arial" pitchFamily="34" charset="0"/>
              <a:buChar char="•"/>
              <a:defRPr/>
            </a:pPr>
            <a:r>
              <a:rPr lang="en-US" sz="2400" dirty="0" smtClean="0"/>
              <a:t>Butchery </a:t>
            </a:r>
          </a:p>
          <a:p>
            <a:pPr marL="0" indent="0" eaLnBrk="1" fontAlgn="auto" hangingPunct="1">
              <a:spcBef>
                <a:spcPct val="0"/>
              </a:spcBef>
              <a:spcAft>
                <a:spcPts val="0"/>
              </a:spcAft>
              <a:buFont typeface="Arial" pitchFamily="34" charset="0"/>
              <a:buNone/>
              <a:defRPr/>
            </a:pPr>
            <a:endParaRPr lang="en-US" sz="2400" dirty="0" smtClean="0"/>
          </a:p>
          <a:p>
            <a:pPr marL="0" indent="0" eaLnBrk="1" fontAlgn="auto" hangingPunct="1">
              <a:spcBef>
                <a:spcPct val="0"/>
              </a:spcBef>
              <a:spcAft>
                <a:spcPts val="0"/>
              </a:spcAft>
              <a:buFont typeface="Arial" pitchFamily="34" charset="0"/>
              <a:buNone/>
              <a:defRPr/>
            </a:pPr>
            <a:r>
              <a:rPr lang="en-US" sz="2400" b="1" dirty="0" smtClean="0"/>
              <a:t>University of Southern California</a:t>
            </a:r>
            <a:r>
              <a:rPr lang="en-US" sz="2400" dirty="0" smtClean="0"/>
              <a:t>,</a:t>
            </a:r>
            <a:r>
              <a:rPr lang="en-US" sz="2400" b="1" dirty="0" smtClean="0"/>
              <a:t> </a:t>
            </a:r>
            <a:r>
              <a:rPr lang="en-US" sz="2400" dirty="0" smtClean="0"/>
              <a:t>Los Angeles, CA    08/02-12/02</a:t>
            </a:r>
          </a:p>
          <a:p>
            <a:pPr marL="0" indent="0" eaLnBrk="1" fontAlgn="auto" hangingPunct="1">
              <a:spcBef>
                <a:spcPct val="0"/>
              </a:spcBef>
              <a:spcAft>
                <a:spcPts val="0"/>
              </a:spcAft>
              <a:buFont typeface="Arial" pitchFamily="34" charset="0"/>
              <a:buNone/>
              <a:defRPr/>
            </a:pPr>
            <a:r>
              <a:rPr lang="en-US" sz="2400" dirty="0" smtClean="0"/>
              <a:t>Foundation Courses</a:t>
            </a:r>
          </a:p>
          <a:p>
            <a:pPr marL="0" indent="0" eaLnBrk="1" fontAlgn="auto" hangingPunct="1">
              <a:spcBef>
                <a:spcPct val="0"/>
              </a:spcBef>
              <a:spcAft>
                <a:spcPts val="0"/>
              </a:spcAft>
              <a:buFont typeface="Arial" pitchFamily="34" charset="0"/>
              <a:buNone/>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Education</a:t>
            </a:r>
          </a:p>
        </p:txBody>
      </p:sp>
      <p:sp>
        <p:nvSpPr>
          <p:cNvPr id="51204" name="TextBox 6"/>
          <p:cNvSpPr txBox="1">
            <a:spLocks noChangeArrowheads="1"/>
          </p:cNvSpPr>
          <p:nvPr/>
        </p:nvSpPr>
        <p:spPr bwMode="auto">
          <a:xfrm>
            <a:off x="4876800" y="3733800"/>
            <a:ext cx="3810000" cy="1570038"/>
          </a:xfrm>
          <a:prstGeom prst="rect">
            <a:avLst/>
          </a:prstGeom>
          <a:noFill/>
          <a:ln w="9525">
            <a:noFill/>
            <a:miter lim="800000"/>
            <a:headEnd/>
            <a:tailEnd/>
          </a:ln>
        </p:spPr>
        <p:txBody>
          <a:bodyPr>
            <a:spAutoFit/>
          </a:bodyPr>
          <a:lstStyle/>
          <a:p>
            <a:pPr marL="457200" indent="-457200">
              <a:buFont typeface="Arial" charset="0"/>
              <a:buChar char="•"/>
            </a:pPr>
            <a:r>
              <a:rPr lang="en-US" sz="2400">
                <a:latin typeface="Calibri" pitchFamily="34" charset="0"/>
              </a:rPr>
              <a:t>Wine Studies I </a:t>
            </a:r>
          </a:p>
          <a:p>
            <a:pPr marL="457200" indent="-457200">
              <a:buFont typeface="Arial" charset="0"/>
              <a:buChar char="•"/>
            </a:pPr>
            <a:r>
              <a:rPr lang="en-US" sz="2400">
                <a:latin typeface="Calibri" pitchFamily="34" charset="0"/>
              </a:rPr>
              <a:t>Banquets and Catering </a:t>
            </a:r>
          </a:p>
          <a:p>
            <a:pPr marL="457200" indent="-457200">
              <a:buFont typeface="Arial" charset="0"/>
              <a:buChar char="•"/>
            </a:pPr>
            <a:r>
              <a:rPr lang="en-US" sz="2400">
                <a:latin typeface="Calibri" pitchFamily="34" charset="0"/>
              </a:rPr>
              <a:t>Restaurant Production </a:t>
            </a:r>
          </a:p>
          <a:p>
            <a:pPr marL="457200" indent="-457200">
              <a:buFont typeface="Arial" charset="0"/>
              <a:buChar char="•"/>
            </a:pPr>
            <a:r>
              <a:rPr lang="en-US" sz="2400">
                <a:latin typeface="Calibri" pitchFamily="34" charset="0"/>
              </a:rPr>
              <a:t>Culinary Management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57200" y="1600200"/>
            <a:ext cx="8229600" cy="4953000"/>
          </a:xfrm>
        </p:spPr>
        <p:txBody>
          <a:bodyPr/>
          <a:lstStyle/>
          <a:p>
            <a:pPr marL="457200" indent="-457200" eaLnBrk="1" hangingPunct="1"/>
            <a:r>
              <a:rPr lang="en-US" smtClean="0"/>
              <a:t>What’s Involved in a Job Search?</a:t>
            </a:r>
          </a:p>
          <a:p>
            <a:pPr marL="457200" indent="-457200" eaLnBrk="1" hangingPunct="1"/>
            <a:r>
              <a:rPr lang="en-US" smtClean="0"/>
              <a:t>How Do You Plan Your Job Search?</a:t>
            </a:r>
          </a:p>
          <a:p>
            <a:pPr marL="457200" indent="-457200" eaLnBrk="1" hangingPunct="1"/>
            <a:r>
              <a:rPr lang="en-US" smtClean="0"/>
              <a:t>How Do You Write a Resumé?</a:t>
            </a:r>
          </a:p>
          <a:p>
            <a:pPr marL="457200" indent="-457200" eaLnBrk="1" hangingPunct="1"/>
            <a:r>
              <a:rPr lang="en-US" smtClean="0"/>
              <a:t>How Do You Write a Letter of Application?</a:t>
            </a:r>
          </a:p>
          <a:p>
            <a:pPr marL="457200" indent="-457200" eaLnBrk="1" hangingPunct="1"/>
            <a:r>
              <a:rPr lang="en-US" smtClean="0"/>
              <a:t>How Do You Write a Follow-Up Letter?</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Presentation 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57200" y="1600200"/>
            <a:ext cx="8229600" cy="4800600"/>
          </a:xfrm>
        </p:spPr>
        <p:txBody>
          <a:bodyPr/>
          <a:lstStyle/>
          <a:p>
            <a:pPr marL="457200" indent="-457200" eaLnBrk="1" hangingPunct="1">
              <a:lnSpc>
                <a:spcPct val="70000"/>
              </a:lnSpc>
              <a:spcBef>
                <a:spcPct val="0"/>
              </a:spcBef>
            </a:pPr>
            <a:r>
              <a:rPr lang="en-US" smtClean="0"/>
              <a:t>Begin with your present or last job, using reverse chronological order.</a:t>
            </a:r>
          </a:p>
          <a:p>
            <a:pPr marL="457200" indent="-457200" eaLnBrk="1" hangingPunct="1">
              <a:lnSpc>
                <a:spcPct val="70000"/>
              </a:lnSpc>
              <a:spcBef>
                <a:spcPct val="0"/>
              </a:spcBef>
            </a:pPr>
            <a:r>
              <a:rPr lang="en-US" smtClean="0"/>
              <a:t>Do not include jobs unrelated to the position for which you are applying, unless you have little to no directly related experience.</a:t>
            </a:r>
          </a:p>
          <a:p>
            <a:pPr marL="457200" indent="-457200" eaLnBrk="1" hangingPunct="1">
              <a:lnSpc>
                <a:spcPct val="70000"/>
              </a:lnSpc>
              <a:spcBef>
                <a:spcPct val="0"/>
              </a:spcBef>
            </a:pPr>
            <a:r>
              <a:rPr lang="en-US" smtClean="0"/>
              <a:t>For each job, list</a:t>
            </a:r>
          </a:p>
          <a:p>
            <a:pPr marL="971550" lvl="1" indent="-514350" eaLnBrk="1" hangingPunct="1">
              <a:lnSpc>
                <a:spcPct val="90000"/>
              </a:lnSpc>
            </a:pPr>
            <a:r>
              <a:rPr lang="en-US" smtClean="0"/>
              <a:t>Name of the organization for which you worked</a:t>
            </a:r>
          </a:p>
          <a:p>
            <a:pPr marL="971550" lvl="1" indent="-514350" eaLnBrk="1" hangingPunct="1">
              <a:lnSpc>
                <a:spcPct val="90000"/>
              </a:lnSpc>
            </a:pPr>
            <a:r>
              <a:rPr lang="en-US" smtClean="0"/>
              <a:t>Its location</a:t>
            </a:r>
          </a:p>
          <a:p>
            <a:pPr marL="971550" lvl="1" indent="-514350" eaLnBrk="1" hangingPunct="1">
              <a:lnSpc>
                <a:spcPct val="90000"/>
              </a:lnSpc>
            </a:pPr>
            <a:r>
              <a:rPr lang="en-US" smtClean="0"/>
              <a:t>Dates of employment</a:t>
            </a:r>
          </a:p>
          <a:p>
            <a:pPr marL="971550" lvl="1" indent="-514350" eaLnBrk="1" hangingPunct="1">
              <a:lnSpc>
                <a:spcPct val="90000"/>
              </a:lnSpc>
            </a:pPr>
            <a:r>
              <a:rPr lang="en-US" smtClean="0"/>
              <a:t>Job title</a:t>
            </a:r>
          </a:p>
          <a:p>
            <a:pPr marL="971550" lvl="1" indent="-514350" eaLnBrk="1" hangingPunct="1">
              <a:lnSpc>
                <a:spcPct val="90000"/>
              </a:lnSpc>
            </a:pPr>
            <a:r>
              <a:rPr lang="en-US" smtClean="0"/>
              <a:t>Verb phrases describing responsibilities</a:t>
            </a:r>
            <a:endParaRPr lang="en-US" sz="5600" smtClean="0">
              <a:solidFill>
                <a:schemeClr val="accent1"/>
              </a:solidFill>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Work Experience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pPr marL="457200" indent="-457200" eaLnBrk="1" hangingPunct="1">
              <a:lnSpc>
                <a:spcPct val="80000"/>
              </a:lnSpc>
              <a:spcBef>
                <a:spcPct val="0"/>
              </a:spcBef>
            </a:pPr>
            <a:r>
              <a:rPr lang="en-US" smtClean="0"/>
              <a:t>Condense responsibilities to 3 or 4 of the most important.</a:t>
            </a:r>
          </a:p>
          <a:p>
            <a:pPr marL="457200" indent="-457200" eaLnBrk="1" hangingPunct="1">
              <a:lnSpc>
                <a:spcPct val="80000"/>
              </a:lnSpc>
              <a:spcBef>
                <a:spcPct val="0"/>
              </a:spcBef>
            </a:pPr>
            <a:r>
              <a:rPr lang="en-US" smtClean="0"/>
              <a:t>Use specific information when describing your responsibilities to show how well you did your job.</a:t>
            </a:r>
          </a:p>
          <a:p>
            <a:pPr marL="457200" indent="-457200" eaLnBrk="1" hangingPunct="1">
              <a:lnSpc>
                <a:spcPct val="80000"/>
              </a:lnSpc>
              <a:spcBef>
                <a:spcPct val="0"/>
              </a:spcBef>
            </a:pPr>
            <a:r>
              <a:rPr lang="en-US" smtClean="0"/>
              <a:t>Use present tense for responsibilities that you are still performing at your present job and past tense for all others.</a:t>
            </a:r>
          </a:p>
          <a:p>
            <a:pPr marL="457200" indent="-457200" eaLnBrk="1" hangingPunct="1">
              <a:lnSpc>
                <a:spcPct val="80000"/>
              </a:lnSpc>
              <a:spcBef>
                <a:spcPct val="0"/>
              </a:spcBef>
            </a:pPr>
            <a:endParaRPr lang="en-US" smtClean="0"/>
          </a:p>
          <a:p>
            <a:pPr marL="457200" indent="-457200" eaLnBrk="1" hangingPunct="1">
              <a:lnSpc>
                <a:spcPct val="80000"/>
              </a:lnSpc>
              <a:spcBef>
                <a:spcPct val="0"/>
              </a:spcBef>
            </a:pPr>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Work Experience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457200" y="1600200"/>
            <a:ext cx="8229600" cy="4876800"/>
          </a:xfrm>
        </p:spPr>
        <p:txBody>
          <a:bodyPr/>
          <a:lstStyle/>
          <a:p>
            <a:pPr marL="457200" indent="-457200" eaLnBrk="1" hangingPunct="1">
              <a:lnSpc>
                <a:spcPct val="90000"/>
              </a:lnSpc>
              <a:spcBef>
                <a:spcPct val="0"/>
              </a:spcBef>
              <a:buFont typeface="Arial" charset="0"/>
              <a:buNone/>
            </a:pPr>
            <a:r>
              <a:rPr lang="en-US" sz="2400" b="1" smtClean="0">
                <a:cs typeface="Arial" charset="0"/>
              </a:rPr>
              <a:t>Du Gourmand, </a:t>
            </a:r>
            <a:r>
              <a:rPr lang="en-US" sz="2400" smtClean="0">
                <a:cs typeface="Arial" charset="0"/>
              </a:rPr>
              <a:t>San Francisco, CA                                01/04-Present</a:t>
            </a:r>
          </a:p>
          <a:p>
            <a:pPr marL="457200" indent="-457200" eaLnBrk="1" hangingPunct="1">
              <a:lnSpc>
                <a:spcPct val="90000"/>
              </a:lnSpc>
              <a:spcBef>
                <a:spcPct val="0"/>
              </a:spcBef>
              <a:buFont typeface="Arial" charset="0"/>
              <a:buNone/>
            </a:pPr>
            <a:r>
              <a:rPr lang="en-US" sz="2400" smtClean="0"/>
              <a:t>Chef de Partie—Entremetier			           06/04-Present</a:t>
            </a:r>
          </a:p>
          <a:p>
            <a:pPr marL="457200" indent="-457200" eaLnBrk="1" hangingPunct="1">
              <a:lnSpc>
                <a:spcPct val="90000"/>
              </a:lnSpc>
              <a:spcBef>
                <a:spcPct val="0"/>
              </a:spcBef>
            </a:pPr>
            <a:r>
              <a:rPr lang="en-US" sz="2400" smtClean="0">
                <a:cs typeface="Arial" charset="0"/>
              </a:rPr>
              <a:t>Oversee a staff of five in preparing </a:t>
            </a:r>
            <a:r>
              <a:rPr lang="en-US" sz="2400" smtClean="0"/>
              <a:t>vegetables, soups, starches, and eggs.</a:t>
            </a:r>
          </a:p>
          <a:p>
            <a:pPr marL="457200" indent="-457200" eaLnBrk="1" hangingPunct="1">
              <a:lnSpc>
                <a:spcPct val="90000"/>
              </a:lnSpc>
              <a:spcBef>
                <a:spcPct val="0"/>
              </a:spcBef>
            </a:pPr>
            <a:r>
              <a:rPr lang="en-US" sz="2400" smtClean="0">
                <a:cs typeface="Arial" charset="0"/>
              </a:rPr>
              <a:t>Work with sous chef to plan menu. </a:t>
            </a:r>
          </a:p>
          <a:p>
            <a:pPr marL="457200" indent="-457200" eaLnBrk="1" hangingPunct="1">
              <a:lnSpc>
                <a:spcPct val="90000"/>
              </a:lnSpc>
              <a:spcBef>
                <a:spcPct val="0"/>
              </a:spcBef>
            </a:pPr>
            <a:r>
              <a:rPr lang="en-US" sz="2400" smtClean="0">
                <a:cs typeface="Arial" charset="0"/>
              </a:rPr>
              <a:t>Created new menu items, including a </a:t>
            </a:r>
            <a:r>
              <a:rPr lang="en-US" sz="2400" smtClean="0"/>
              <a:t>bouillabaisse </a:t>
            </a:r>
            <a:r>
              <a:rPr lang="en-US" sz="2400" smtClean="0">
                <a:cs typeface="Arial" charset="0"/>
              </a:rPr>
              <a:t>that is currently a favorite among regular customers.</a:t>
            </a:r>
          </a:p>
          <a:p>
            <a:pPr marL="457200" indent="-457200" eaLnBrk="1" hangingPunct="1">
              <a:lnSpc>
                <a:spcPct val="90000"/>
              </a:lnSpc>
              <a:spcBef>
                <a:spcPct val="0"/>
              </a:spcBef>
            </a:pPr>
            <a:r>
              <a:rPr lang="en-US" sz="2400" smtClean="0">
                <a:cs typeface="Arial" charset="0"/>
              </a:rPr>
              <a:t>Invented a new plating system that the entire kitchen adopted, decreasing per plate prep time by an average of one minute.</a:t>
            </a:r>
          </a:p>
          <a:p>
            <a:pPr marL="457200" indent="-457200" eaLnBrk="1" hangingPunct="1">
              <a:lnSpc>
                <a:spcPct val="90000"/>
              </a:lnSpc>
              <a:spcBef>
                <a:spcPct val="0"/>
              </a:spcBef>
              <a:buFont typeface="Arial" charset="0"/>
              <a:buNone/>
            </a:pPr>
            <a:endParaRPr lang="en-US" smtClean="0">
              <a:cs typeface="Arial" charset="0"/>
            </a:endParaRPr>
          </a:p>
          <a:p>
            <a:pPr marL="457200" indent="-457200" eaLnBrk="1" hangingPunct="1">
              <a:lnSpc>
                <a:spcPct val="90000"/>
              </a:lnSpc>
              <a:spcBef>
                <a:spcPct val="0"/>
              </a:spcBef>
              <a:buFont typeface="Arial" charset="0"/>
              <a:buNone/>
            </a:pPr>
            <a:r>
              <a:rPr lang="en-US" sz="2400" smtClean="0"/>
              <a:t>First Commis 	                                                                    </a:t>
            </a:r>
            <a:r>
              <a:rPr lang="en-US" sz="2400" smtClean="0">
                <a:cs typeface="Arial" charset="0"/>
              </a:rPr>
              <a:t>01/04-05/04</a:t>
            </a:r>
          </a:p>
          <a:p>
            <a:pPr marL="457200" indent="-457200" eaLnBrk="1" hangingPunct="1">
              <a:lnSpc>
                <a:spcPct val="90000"/>
              </a:lnSpc>
              <a:spcBef>
                <a:spcPct val="0"/>
              </a:spcBef>
            </a:pPr>
            <a:r>
              <a:rPr lang="en-US" sz="2400" smtClean="0"/>
              <a:t>Rotated through every station in the kitchen.</a:t>
            </a:r>
          </a:p>
          <a:p>
            <a:pPr marL="457200" indent="-457200" eaLnBrk="1" hangingPunct="1">
              <a:lnSpc>
                <a:spcPct val="90000"/>
              </a:lnSpc>
              <a:spcBef>
                <a:spcPct val="0"/>
              </a:spcBef>
            </a:pPr>
            <a:r>
              <a:rPr lang="en-US" sz="2400" smtClean="0"/>
              <a:t>Ensured standards of safety and sanitation were met. </a:t>
            </a:r>
            <a:endParaRPr lang="en-US" sz="2400"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Work Experience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p:txBody>
          <a:bodyPr/>
          <a:lstStyle/>
          <a:p>
            <a:pPr marL="457200" indent="-457200" eaLnBrk="1" hangingPunct="1"/>
            <a:r>
              <a:rPr lang="en-US" smtClean="0"/>
              <a:t>Include only information relevant to the type of job you are seeking.</a:t>
            </a: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Skills and Specialized Training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p:txBody>
          <a:bodyPr/>
          <a:lstStyle/>
          <a:p>
            <a:pPr marL="457200" indent="-457200" eaLnBrk="1" hangingPunct="1">
              <a:buFont typeface="Arial" charset="0"/>
              <a:buNone/>
            </a:pPr>
            <a:r>
              <a:rPr lang="en-US" sz="2400" b="1" smtClean="0">
                <a:cs typeface="Arial" charset="0"/>
              </a:rPr>
              <a:t>Leadership Skills</a:t>
            </a:r>
          </a:p>
          <a:p>
            <a:pPr marL="457200" indent="-457200" eaLnBrk="1" hangingPunct="1"/>
            <a:r>
              <a:rPr lang="en-US" sz="2400" smtClean="0">
                <a:cs typeface="Arial" charset="0"/>
              </a:rPr>
              <a:t>Attended various training seminars from the Leadership Foundation:</a:t>
            </a:r>
          </a:p>
          <a:p>
            <a:pPr marL="914400" lvl="1" indent="-457200" eaLnBrk="1" hangingPunct="1"/>
            <a:r>
              <a:rPr lang="en-US" sz="2000" smtClean="0">
                <a:cs typeface="Arial" charset="0"/>
              </a:rPr>
              <a:t>Team Building</a:t>
            </a:r>
          </a:p>
          <a:p>
            <a:pPr marL="914400" lvl="1" indent="-457200" eaLnBrk="1" hangingPunct="1"/>
            <a:r>
              <a:rPr lang="en-US" sz="2000" smtClean="0">
                <a:cs typeface="Arial" charset="0"/>
              </a:rPr>
              <a:t>Highly Effective Leaders</a:t>
            </a:r>
          </a:p>
          <a:p>
            <a:pPr marL="457200" indent="-457200" eaLnBrk="1" hangingPunct="1">
              <a:buFont typeface="Arial" charset="0"/>
              <a:buNone/>
            </a:pPr>
            <a:endParaRPr lang="en-US" sz="2400" smtClean="0">
              <a:cs typeface="Arial" charset="0"/>
            </a:endParaRPr>
          </a:p>
          <a:p>
            <a:pPr marL="457200" indent="-457200" eaLnBrk="1" hangingPunct="1">
              <a:buFont typeface="Arial" charset="0"/>
              <a:buNone/>
            </a:pPr>
            <a:r>
              <a:rPr lang="en-US" sz="2400" b="1" smtClean="0">
                <a:cs typeface="Arial" charset="0"/>
              </a:rPr>
              <a:t>Computer Skills</a:t>
            </a:r>
          </a:p>
          <a:p>
            <a:pPr marL="457200" indent="-457200" eaLnBrk="1" hangingPunct="1"/>
            <a:r>
              <a:rPr lang="en-US" sz="2400" smtClean="0"/>
              <a:t>Trained in MS Excel, PowerPoint, and Word.</a:t>
            </a:r>
          </a:p>
          <a:p>
            <a:pPr marL="457200" indent="-457200" eaLnBrk="1" hangingPunct="1"/>
            <a:r>
              <a:rPr lang="en-US" sz="2400" smtClean="0"/>
              <a:t>Experienced in using ChefTec .</a:t>
            </a:r>
          </a:p>
          <a:p>
            <a:pPr marL="457200" indent="-457200" eaLnBrk="1" hangingPunct="1">
              <a:buFont typeface="Arial" charset="0"/>
              <a:buNone/>
            </a:pP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Skills and Specialized Training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p:txBody>
          <a:bodyPr/>
          <a:lstStyle/>
          <a:p>
            <a:pPr marL="457200" indent="-457200" eaLnBrk="1" hangingPunct="1">
              <a:lnSpc>
                <a:spcPct val="80000"/>
              </a:lnSpc>
              <a:spcBef>
                <a:spcPct val="0"/>
              </a:spcBef>
            </a:pPr>
            <a:r>
              <a:rPr lang="en-US" smtClean="0">
                <a:cs typeface="Arial" charset="0"/>
              </a:rPr>
              <a:t>List relevant</a:t>
            </a:r>
          </a:p>
          <a:p>
            <a:pPr marL="914400" lvl="1" indent="-457200" eaLnBrk="1" hangingPunct="1">
              <a:lnSpc>
                <a:spcPct val="80000"/>
              </a:lnSpc>
              <a:spcBef>
                <a:spcPct val="0"/>
              </a:spcBef>
            </a:pPr>
            <a:r>
              <a:rPr lang="en-US" smtClean="0">
                <a:cs typeface="Arial" charset="0"/>
              </a:rPr>
              <a:t>Volunteer work</a:t>
            </a:r>
          </a:p>
          <a:p>
            <a:pPr marL="914400" lvl="1" indent="-457200" eaLnBrk="1" hangingPunct="1">
              <a:lnSpc>
                <a:spcPct val="80000"/>
              </a:lnSpc>
              <a:spcBef>
                <a:spcPct val="0"/>
              </a:spcBef>
            </a:pPr>
            <a:r>
              <a:rPr lang="en-US" smtClean="0">
                <a:cs typeface="Arial" charset="0"/>
              </a:rPr>
              <a:t>College activities</a:t>
            </a:r>
          </a:p>
          <a:p>
            <a:pPr marL="914400" lvl="1" indent="-457200" eaLnBrk="1" hangingPunct="1">
              <a:lnSpc>
                <a:spcPct val="80000"/>
              </a:lnSpc>
              <a:spcBef>
                <a:spcPct val="0"/>
              </a:spcBef>
            </a:pPr>
            <a:r>
              <a:rPr lang="en-US" smtClean="0">
                <a:cs typeface="Arial" charset="0"/>
              </a:rPr>
              <a:t>Professional memberships</a:t>
            </a:r>
          </a:p>
          <a:p>
            <a:pPr marL="914400" lvl="1" indent="-457200" eaLnBrk="1" hangingPunct="1">
              <a:lnSpc>
                <a:spcPct val="80000"/>
              </a:lnSpc>
              <a:spcBef>
                <a:spcPct val="0"/>
              </a:spcBef>
            </a:pPr>
            <a:r>
              <a:rPr lang="en-US" smtClean="0">
                <a:cs typeface="Arial" charset="0"/>
              </a:rPr>
              <a:t>Personal interests and hobbies</a:t>
            </a:r>
          </a:p>
          <a:p>
            <a:pPr marL="914400" lvl="1" indent="-457200" eaLnBrk="1" hangingPunct="1">
              <a:lnSpc>
                <a:spcPct val="80000"/>
              </a:lnSpc>
              <a:spcBef>
                <a:spcPct val="0"/>
              </a:spcBef>
            </a:pPr>
            <a:r>
              <a:rPr lang="en-US" smtClean="0">
                <a:cs typeface="Arial" charset="0"/>
              </a:rPr>
              <a:t>Sports or recreational activities</a:t>
            </a:r>
          </a:p>
          <a:p>
            <a:pPr marL="457200" indent="-457200" eaLnBrk="1" hangingPunct="1">
              <a:lnSpc>
                <a:spcPct val="80000"/>
              </a:lnSpc>
              <a:spcBef>
                <a:spcPct val="0"/>
              </a:spcBef>
            </a:pPr>
            <a:r>
              <a:rPr lang="en-US" smtClean="0">
                <a:cs typeface="Arial" charset="0"/>
              </a:rPr>
              <a:t>Avoid references to </a:t>
            </a:r>
          </a:p>
          <a:p>
            <a:pPr marL="914400" lvl="1" indent="-457200" eaLnBrk="1" hangingPunct="1">
              <a:lnSpc>
                <a:spcPct val="80000"/>
              </a:lnSpc>
              <a:spcBef>
                <a:spcPct val="0"/>
              </a:spcBef>
            </a:pPr>
            <a:r>
              <a:rPr lang="en-US" smtClean="0"/>
              <a:t>Religion</a:t>
            </a:r>
          </a:p>
          <a:p>
            <a:pPr marL="914400" lvl="1" indent="-457200" eaLnBrk="1" hangingPunct="1">
              <a:lnSpc>
                <a:spcPct val="80000"/>
              </a:lnSpc>
              <a:spcBef>
                <a:spcPct val="0"/>
              </a:spcBef>
            </a:pPr>
            <a:r>
              <a:rPr lang="en-US" smtClean="0"/>
              <a:t>Ethnicity</a:t>
            </a:r>
          </a:p>
          <a:p>
            <a:pPr marL="914400" lvl="1" indent="-457200" eaLnBrk="1" hangingPunct="1">
              <a:lnSpc>
                <a:spcPct val="80000"/>
              </a:lnSpc>
              <a:spcBef>
                <a:spcPct val="0"/>
              </a:spcBef>
            </a:pPr>
            <a:r>
              <a:rPr lang="en-US" smtClean="0"/>
              <a:t>Marital status</a:t>
            </a:r>
          </a:p>
          <a:p>
            <a:pPr marL="914400" lvl="1" indent="-457200" eaLnBrk="1" hangingPunct="1">
              <a:lnSpc>
                <a:spcPct val="80000"/>
              </a:lnSpc>
              <a:spcBef>
                <a:spcPct val="0"/>
              </a:spcBef>
            </a:pPr>
            <a:r>
              <a:rPr lang="en-US" smtClean="0"/>
              <a:t>Age</a:t>
            </a:r>
          </a:p>
          <a:p>
            <a:pPr marL="914400" lvl="1" indent="-457200" eaLnBrk="1" hangingPunct="1">
              <a:lnSpc>
                <a:spcPct val="80000"/>
              </a:lnSpc>
              <a:spcBef>
                <a:spcPct val="0"/>
              </a:spcBef>
            </a:pPr>
            <a:r>
              <a:rPr lang="en-US" smtClean="0"/>
              <a:t>Health</a:t>
            </a:r>
            <a:endParaRPr lang="en-US" smtClean="0">
              <a:cs typeface="Arial" charset="0"/>
            </a:endParaRPr>
          </a:p>
          <a:p>
            <a:pPr marL="457200" indent="-457200" eaLnBrk="1" hangingPunct="1">
              <a:lnSpc>
                <a:spcPct val="80000"/>
              </a:lnSpc>
              <a:spcBef>
                <a:spcPct val="0"/>
              </a:spcBef>
            </a:pPr>
            <a:endParaRPr lang="en-US" smtClean="0">
              <a:cs typeface="Arial" charset="0"/>
            </a:endParaRPr>
          </a:p>
          <a:p>
            <a:pPr marL="457200" indent="-457200" eaLnBrk="1" hangingPunct="1">
              <a:lnSpc>
                <a:spcPct val="80000"/>
              </a:lnSpc>
              <a:spcBef>
                <a:spcPct val="0"/>
              </a:spcBef>
              <a:buFont typeface="Arial" charset="0"/>
              <a:buNone/>
            </a:pP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Personal Information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lnSpc>
                <a:spcPct val="90000"/>
              </a:lnSpc>
              <a:spcBef>
                <a:spcPct val="0"/>
              </a:spcBef>
              <a:spcAft>
                <a:spcPts val="0"/>
              </a:spcAft>
              <a:buFont typeface="Arial" pitchFamily="34" charset="0"/>
              <a:buNone/>
              <a:defRPr/>
            </a:pPr>
            <a:r>
              <a:rPr lang="en-US" sz="2400" b="1" dirty="0" smtClean="0">
                <a:cs typeface="Arial" charset="0"/>
              </a:rPr>
              <a:t>Activities</a:t>
            </a:r>
          </a:p>
          <a:p>
            <a:pPr marL="457200" indent="-457200" eaLnBrk="1" fontAlgn="auto" hangingPunct="1">
              <a:lnSpc>
                <a:spcPct val="90000"/>
              </a:lnSpc>
              <a:spcBef>
                <a:spcPct val="0"/>
              </a:spcBef>
              <a:spcAft>
                <a:spcPts val="0"/>
              </a:spcAft>
              <a:buFont typeface="Arial" pitchFamily="34" charset="0"/>
              <a:buChar char="•"/>
              <a:defRPr/>
            </a:pPr>
            <a:r>
              <a:rPr lang="en-US" sz="2400" dirty="0" smtClean="0">
                <a:cs typeface="Arial" charset="0"/>
              </a:rPr>
              <a:t>Member of the International Association of Culinary Professionals</a:t>
            </a:r>
          </a:p>
          <a:p>
            <a:pPr marL="457200" indent="-457200" eaLnBrk="1" fontAlgn="auto" hangingPunct="1">
              <a:lnSpc>
                <a:spcPct val="90000"/>
              </a:lnSpc>
              <a:spcBef>
                <a:spcPct val="0"/>
              </a:spcBef>
              <a:spcAft>
                <a:spcPts val="0"/>
              </a:spcAft>
              <a:buFont typeface="Arial" pitchFamily="34" charset="0"/>
              <a:buChar char="•"/>
              <a:defRPr/>
            </a:pPr>
            <a:r>
              <a:rPr lang="en-US" sz="2400" dirty="0" smtClean="0">
                <a:cs typeface="Arial" charset="0"/>
              </a:rPr>
              <a:t>Member of the Bay Area Wine Tasting Club</a:t>
            </a:r>
          </a:p>
          <a:p>
            <a:pPr marL="457200" indent="-457200" eaLnBrk="1" fontAlgn="auto" hangingPunct="1">
              <a:lnSpc>
                <a:spcPct val="90000"/>
              </a:lnSpc>
              <a:spcBef>
                <a:spcPct val="0"/>
              </a:spcBef>
              <a:spcAft>
                <a:spcPts val="0"/>
              </a:spcAft>
              <a:buFont typeface="Arial" pitchFamily="34" charset="0"/>
              <a:buChar char="•"/>
              <a:defRPr/>
            </a:pPr>
            <a:r>
              <a:rPr lang="en-US" sz="2400" dirty="0" smtClean="0">
                <a:cs typeface="Arial" charset="0"/>
              </a:rPr>
              <a:t>Volunteer at a local soup kitchen</a:t>
            </a:r>
          </a:p>
          <a:p>
            <a:pPr marL="457200" indent="-457200" eaLnBrk="1" fontAlgn="auto" hangingPunct="1">
              <a:lnSpc>
                <a:spcPct val="90000"/>
              </a:lnSpc>
              <a:spcBef>
                <a:spcPct val="0"/>
              </a:spcBef>
              <a:spcAft>
                <a:spcPts val="0"/>
              </a:spcAft>
              <a:buFont typeface="Arial" pitchFamily="34" charset="0"/>
              <a:buChar char="•"/>
              <a:defRPr/>
            </a:pPr>
            <a:endParaRPr lang="en-US" sz="2400" dirty="0"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Personal Information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p:txBody>
          <a:bodyPr/>
          <a:lstStyle/>
          <a:p>
            <a:pPr marL="457200" indent="-457200" eaLnBrk="1" hangingPunct="1">
              <a:lnSpc>
                <a:spcPct val="80000"/>
              </a:lnSpc>
              <a:spcBef>
                <a:spcPct val="0"/>
              </a:spcBef>
            </a:pPr>
            <a:r>
              <a:rPr lang="en-US" smtClean="0"/>
              <a:t>Ask references for their permission to be used.</a:t>
            </a:r>
          </a:p>
          <a:p>
            <a:pPr marL="457200" indent="-457200" eaLnBrk="1" hangingPunct="1">
              <a:lnSpc>
                <a:spcPct val="80000"/>
              </a:lnSpc>
              <a:spcBef>
                <a:spcPct val="0"/>
              </a:spcBef>
            </a:pPr>
            <a:r>
              <a:rPr lang="en-US" smtClean="0"/>
              <a:t>Place information about references on a separate page apart from the resumé.</a:t>
            </a:r>
          </a:p>
          <a:p>
            <a:pPr marL="457200" indent="-457200" eaLnBrk="1" hangingPunct="1">
              <a:lnSpc>
                <a:spcPct val="80000"/>
              </a:lnSpc>
              <a:spcBef>
                <a:spcPct val="0"/>
              </a:spcBef>
            </a:pPr>
            <a:r>
              <a:rPr lang="en-US" smtClean="0"/>
              <a:t>For each reference, list the following:</a:t>
            </a:r>
          </a:p>
          <a:p>
            <a:pPr marL="914400" lvl="1" indent="-457200" eaLnBrk="1" hangingPunct="1">
              <a:lnSpc>
                <a:spcPct val="80000"/>
              </a:lnSpc>
              <a:spcBef>
                <a:spcPct val="0"/>
              </a:spcBef>
            </a:pPr>
            <a:r>
              <a:rPr lang="en-US" smtClean="0"/>
              <a:t>Name</a:t>
            </a:r>
          </a:p>
          <a:p>
            <a:pPr marL="914400" lvl="1" indent="-457200" eaLnBrk="1" hangingPunct="1">
              <a:lnSpc>
                <a:spcPct val="80000"/>
              </a:lnSpc>
              <a:spcBef>
                <a:spcPct val="0"/>
              </a:spcBef>
            </a:pPr>
            <a:r>
              <a:rPr lang="en-US" smtClean="0"/>
              <a:t>Job title</a:t>
            </a:r>
          </a:p>
          <a:p>
            <a:pPr marL="914400" lvl="1" indent="-457200" eaLnBrk="1" hangingPunct="1">
              <a:lnSpc>
                <a:spcPct val="80000"/>
              </a:lnSpc>
              <a:spcBef>
                <a:spcPct val="0"/>
              </a:spcBef>
            </a:pPr>
            <a:r>
              <a:rPr lang="en-US" smtClean="0"/>
              <a:t>Relationship to you</a:t>
            </a:r>
          </a:p>
          <a:p>
            <a:pPr marL="914400" lvl="1" indent="-457200" eaLnBrk="1" hangingPunct="1">
              <a:lnSpc>
                <a:spcPct val="80000"/>
              </a:lnSpc>
              <a:spcBef>
                <a:spcPct val="0"/>
              </a:spcBef>
            </a:pPr>
            <a:r>
              <a:rPr lang="en-US" smtClean="0"/>
              <a:t>Company or organization</a:t>
            </a:r>
          </a:p>
          <a:p>
            <a:pPr marL="914400" lvl="1" indent="-457200" eaLnBrk="1" hangingPunct="1">
              <a:lnSpc>
                <a:spcPct val="80000"/>
              </a:lnSpc>
              <a:spcBef>
                <a:spcPct val="0"/>
              </a:spcBef>
            </a:pPr>
            <a:r>
              <a:rPr lang="en-US" smtClean="0"/>
              <a:t>Contact information</a:t>
            </a:r>
          </a:p>
          <a:p>
            <a:pPr marL="457200" indent="-457200" eaLnBrk="1" hangingPunct="1">
              <a:lnSpc>
                <a:spcPct val="80000"/>
              </a:lnSpc>
              <a:spcBef>
                <a:spcPct val="0"/>
              </a:spcBef>
            </a:pPr>
            <a:r>
              <a:rPr lang="en-US" smtClean="0">
                <a:cs typeface="Arial" charset="0"/>
              </a:rPr>
              <a:t>Distribute only upon request.</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err="1">
                <a:solidFill>
                  <a:srgbClr val="9E012F"/>
                </a:solidFill>
                <a:latin typeface="+mj-lt"/>
                <a:ea typeface="+mj-ea"/>
                <a:cs typeface="+mj-cs"/>
              </a:rPr>
              <a:t>References</a:t>
            </a:r>
            <a:endParaRPr lang="en-US" sz="4400" dirty="0">
              <a:solidFill>
                <a:srgbClr val="9E012F"/>
              </a:solidFill>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p:txBody>
          <a:bodyPr/>
          <a:lstStyle/>
          <a:p>
            <a:pPr marL="457200" indent="-457200" eaLnBrk="1" hangingPunct="1">
              <a:lnSpc>
                <a:spcPct val="90000"/>
              </a:lnSpc>
              <a:spcBef>
                <a:spcPct val="0"/>
              </a:spcBef>
              <a:buFont typeface="Arial" charset="0"/>
              <a:buNone/>
            </a:pPr>
            <a:r>
              <a:rPr lang="en-US" sz="2400" b="1" smtClean="0">
                <a:cs typeface="Arial" charset="0"/>
              </a:rPr>
              <a:t>References</a:t>
            </a:r>
          </a:p>
          <a:p>
            <a:pPr marL="457200" indent="-457200" eaLnBrk="1" hangingPunct="1">
              <a:lnSpc>
                <a:spcPct val="90000"/>
              </a:lnSpc>
              <a:spcBef>
                <a:spcPct val="0"/>
              </a:spcBef>
              <a:buFont typeface="Arial" charset="0"/>
              <a:buNone/>
            </a:pPr>
            <a:r>
              <a:rPr lang="en-US" sz="2400" smtClean="0">
                <a:cs typeface="Arial" charset="0"/>
              </a:rPr>
              <a:t>Gerard La Salle, Executive Chef</a:t>
            </a:r>
          </a:p>
          <a:p>
            <a:pPr marL="457200" indent="-457200" eaLnBrk="1" hangingPunct="1">
              <a:lnSpc>
                <a:spcPct val="90000"/>
              </a:lnSpc>
              <a:spcBef>
                <a:spcPct val="0"/>
              </a:spcBef>
              <a:buFont typeface="Arial" charset="0"/>
              <a:buNone/>
            </a:pPr>
            <a:r>
              <a:rPr lang="en-US" sz="2400" smtClean="0">
                <a:cs typeface="Arial" charset="0"/>
              </a:rPr>
              <a:t>Relationship: 	Current supervisor</a:t>
            </a:r>
          </a:p>
          <a:p>
            <a:pPr marL="457200" indent="-457200" eaLnBrk="1" hangingPunct="1">
              <a:lnSpc>
                <a:spcPct val="90000"/>
              </a:lnSpc>
              <a:spcBef>
                <a:spcPct val="0"/>
              </a:spcBef>
              <a:buFont typeface="Arial" charset="0"/>
              <a:buNone/>
            </a:pPr>
            <a:r>
              <a:rPr lang="en-US" sz="2400" smtClean="0">
                <a:cs typeface="Arial" charset="0"/>
              </a:rPr>
              <a:t>Organization: 	Du Gourmand</a:t>
            </a:r>
          </a:p>
          <a:p>
            <a:pPr marL="457200" indent="-457200" eaLnBrk="1" hangingPunct="1">
              <a:lnSpc>
                <a:spcPct val="90000"/>
              </a:lnSpc>
              <a:spcBef>
                <a:spcPct val="0"/>
              </a:spcBef>
              <a:buFont typeface="Arial" charset="0"/>
              <a:buNone/>
            </a:pPr>
            <a:r>
              <a:rPr lang="en-US" sz="2400" smtClean="0">
                <a:cs typeface="Arial" charset="0"/>
              </a:rPr>
              <a:t>Phone: 	415.XXX.XXXX</a:t>
            </a:r>
          </a:p>
          <a:p>
            <a:pPr marL="457200" indent="-457200" eaLnBrk="1" hangingPunct="1">
              <a:lnSpc>
                <a:spcPct val="90000"/>
              </a:lnSpc>
              <a:spcBef>
                <a:spcPct val="0"/>
              </a:spcBef>
              <a:buFont typeface="Arial" charset="0"/>
              <a:buNone/>
            </a:pPr>
            <a:endParaRPr lang="en-US" sz="2400" smtClean="0">
              <a:cs typeface="Arial" charset="0"/>
            </a:endParaRPr>
          </a:p>
          <a:p>
            <a:pPr marL="457200" indent="-457200" eaLnBrk="1" hangingPunct="1">
              <a:lnSpc>
                <a:spcPct val="90000"/>
              </a:lnSpc>
              <a:spcBef>
                <a:spcPct val="0"/>
              </a:spcBef>
              <a:buFont typeface="Arial" charset="0"/>
              <a:buNone/>
            </a:pPr>
            <a:r>
              <a:rPr lang="en-US" sz="2400" smtClean="0">
                <a:cs typeface="Arial" charset="0"/>
              </a:rPr>
              <a:t>Theodore Muir, Chef-Instructor</a:t>
            </a:r>
          </a:p>
          <a:p>
            <a:pPr marL="457200" indent="-457200" eaLnBrk="1" hangingPunct="1">
              <a:lnSpc>
                <a:spcPct val="90000"/>
              </a:lnSpc>
              <a:spcBef>
                <a:spcPct val="0"/>
              </a:spcBef>
              <a:buFont typeface="Arial" charset="0"/>
              <a:buNone/>
            </a:pPr>
            <a:r>
              <a:rPr lang="en-US" sz="2400" smtClean="0">
                <a:cs typeface="Arial" charset="0"/>
              </a:rPr>
              <a:t>Relationship: 	Former instructor and informal mentor</a:t>
            </a:r>
          </a:p>
          <a:p>
            <a:pPr marL="457200" indent="-457200" eaLnBrk="1" hangingPunct="1">
              <a:lnSpc>
                <a:spcPct val="90000"/>
              </a:lnSpc>
              <a:spcBef>
                <a:spcPct val="0"/>
              </a:spcBef>
              <a:buFont typeface="Arial" charset="0"/>
              <a:buNone/>
            </a:pPr>
            <a:r>
              <a:rPr lang="en-US" sz="2400" smtClean="0">
                <a:cs typeface="Arial" charset="0"/>
              </a:rPr>
              <a:t>Organization:	California Culinary Academy</a:t>
            </a:r>
          </a:p>
          <a:p>
            <a:pPr marL="457200" indent="-457200" eaLnBrk="1" hangingPunct="1">
              <a:lnSpc>
                <a:spcPct val="90000"/>
              </a:lnSpc>
              <a:spcBef>
                <a:spcPct val="0"/>
              </a:spcBef>
              <a:buFont typeface="Arial" charset="0"/>
              <a:buNone/>
            </a:pPr>
            <a:r>
              <a:rPr lang="en-US" sz="2400" smtClean="0">
                <a:cs typeface="Arial" charset="0"/>
              </a:rPr>
              <a:t>Phone: 	415.XXX.XXXX</a:t>
            </a:r>
          </a:p>
          <a:p>
            <a:pPr marL="457200" indent="-457200" eaLnBrk="1" hangingPunct="1">
              <a:lnSpc>
                <a:spcPct val="90000"/>
              </a:lnSpc>
              <a:spcBef>
                <a:spcPct val="0"/>
              </a:spcBef>
              <a:buFont typeface="Arial" charset="0"/>
              <a:buNone/>
            </a:pPr>
            <a:endParaRPr lang="en-US" smtClean="0">
              <a:cs typeface="Arial" charset="0"/>
            </a:endParaRPr>
          </a:p>
          <a:p>
            <a:pPr marL="457200" indent="-457200" eaLnBrk="1" hangingPunct="1">
              <a:lnSpc>
                <a:spcPct val="90000"/>
              </a:lnSpc>
              <a:spcBef>
                <a:spcPct val="0"/>
              </a:spcBef>
              <a:buFont typeface="Arial" charset="0"/>
              <a:buNone/>
            </a:pPr>
            <a:endParaRPr lang="en-US" smtClean="0">
              <a:cs typeface="Arial" charset="0"/>
            </a:endParaRPr>
          </a:p>
          <a:p>
            <a:pPr marL="457200" indent="-457200" eaLnBrk="1" hangingPunct="1">
              <a:lnSpc>
                <a:spcPct val="90000"/>
              </a:lnSpc>
              <a:spcBef>
                <a:spcPct val="0"/>
              </a:spcBef>
              <a:buFont typeface="Arial" charset="0"/>
              <a:buNone/>
            </a:pP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err="1">
                <a:solidFill>
                  <a:srgbClr val="9E012F"/>
                </a:solidFill>
                <a:latin typeface="+mj-lt"/>
                <a:ea typeface="+mj-ea"/>
                <a:cs typeface="+mj-cs"/>
              </a:rPr>
              <a:t>References</a:t>
            </a:r>
            <a:endParaRPr lang="en-US" sz="4400" dirty="0">
              <a:solidFill>
                <a:srgbClr val="9E012F"/>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idx="1"/>
          </p:nvPr>
        </p:nvSpPr>
        <p:spPr/>
        <p:txBody>
          <a:bodyPr/>
          <a:lstStyle/>
          <a:p>
            <a:pPr marL="457200" indent="-457200" eaLnBrk="1" hangingPunct="1">
              <a:lnSpc>
                <a:spcPct val="90000"/>
              </a:lnSpc>
              <a:spcBef>
                <a:spcPct val="0"/>
              </a:spcBef>
            </a:pPr>
            <a:r>
              <a:rPr lang="en-US" smtClean="0"/>
              <a:t>Include any other information pertinent to your field. </a:t>
            </a: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Other Relevant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600200"/>
            <a:ext cx="8229600" cy="5257800"/>
          </a:xfrm>
        </p:spPr>
        <p:txBody>
          <a:bodyPr/>
          <a:lstStyle/>
          <a:p>
            <a:pPr marL="514350" indent="-514350" eaLnBrk="1" hangingPunct="1">
              <a:buFont typeface="Calibri" pitchFamily="34" charset="0"/>
              <a:buAutoNum type="arabicPeriod"/>
            </a:pPr>
            <a:r>
              <a:rPr lang="en-US" smtClean="0"/>
              <a:t>Planning your search</a:t>
            </a:r>
          </a:p>
          <a:p>
            <a:pPr marL="514350" indent="-514350" eaLnBrk="1" hangingPunct="1">
              <a:buFont typeface="Calibri" pitchFamily="34" charset="0"/>
              <a:buAutoNum type="arabicPeriod"/>
            </a:pPr>
            <a:r>
              <a:rPr lang="en-US" smtClean="0"/>
              <a:t>Writing, proofreading, and sending out your resumé and letter of application</a:t>
            </a:r>
          </a:p>
          <a:p>
            <a:pPr marL="514350" indent="-514350" eaLnBrk="1" hangingPunct="1">
              <a:buFont typeface="Calibri" pitchFamily="34" charset="0"/>
              <a:buAutoNum type="arabicPeriod"/>
            </a:pPr>
            <a:r>
              <a:rPr lang="en-US" smtClean="0"/>
              <a:t>Preparing for the interview and going through with it</a:t>
            </a:r>
          </a:p>
          <a:p>
            <a:pPr marL="514350" indent="-514350" eaLnBrk="1" hangingPunct="1">
              <a:buFont typeface="Calibri" pitchFamily="34" charset="0"/>
              <a:buAutoNum type="arabicPeriod"/>
            </a:pPr>
            <a:r>
              <a:rPr lang="en-US" smtClean="0"/>
              <a:t>Writing a follow-up letter</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What’s Involved in a Job Search?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457200" indent="-457200" eaLnBrk="1" fontAlgn="auto" hangingPunct="1">
              <a:lnSpc>
                <a:spcPct val="90000"/>
              </a:lnSpc>
              <a:spcBef>
                <a:spcPct val="0"/>
              </a:spcBef>
              <a:spcAft>
                <a:spcPts val="0"/>
              </a:spcAft>
              <a:buFont typeface="Arial" pitchFamily="34" charset="0"/>
              <a:buNone/>
              <a:defRPr/>
            </a:pPr>
            <a:r>
              <a:rPr lang="en-US" sz="2400" b="1" dirty="0" smtClean="0">
                <a:cs typeface="Arial" charset="0"/>
              </a:rPr>
              <a:t>Reviews</a:t>
            </a:r>
          </a:p>
          <a:p>
            <a:pPr marL="0" indent="0" eaLnBrk="1" fontAlgn="auto" hangingPunct="1">
              <a:lnSpc>
                <a:spcPct val="90000"/>
              </a:lnSpc>
              <a:spcBef>
                <a:spcPct val="0"/>
              </a:spcBef>
              <a:spcAft>
                <a:spcPts val="0"/>
              </a:spcAft>
              <a:buFont typeface="Arial" pitchFamily="34" charset="0"/>
              <a:buNone/>
              <a:defRPr/>
            </a:pPr>
            <a:r>
              <a:rPr lang="en-US" sz="2400" dirty="0" smtClean="0">
                <a:cs typeface="Arial" charset="0"/>
              </a:rPr>
              <a:t>A restaurant critic from the </a:t>
            </a:r>
            <a:r>
              <a:rPr lang="en-US" sz="2400" i="1" dirty="0" smtClean="0">
                <a:cs typeface="Arial" charset="0"/>
              </a:rPr>
              <a:t>San Francisco Examiner </a:t>
            </a:r>
            <a:r>
              <a:rPr lang="en-US" sz="2400" dirty="0" smtClean="0">
                <a:cs typeface="Arial" charset="0"/>
              </a:rPr>
              <a:t>called the mashed purple sweet potatoes I prepared “flavorful but not overpowering—they are simply incredible.” </a:t>
            </a:r>
          </a:p>
          <a:p>
            <a:pPr marL="0" indent="0" eaLnBrk="1" fontAlgn="auto" hangingPunct="1">
              <a:lnSpc>
                <a:spcPct val="90000"/>
              </a:lnSpc>
              <a:spcBef>
                <a:spcPct val="0"/>
              </a:spcBef>
              <a:spcAft>
                <a:spcPts val="0"/>
              </a:spcAft>
              <a:buFont typeface="Arial" pitchFamily="34" charset="0"/>
              <a:buNone/>
              <a:defRPr/>
            </a:pPr>
            <a:endParaRPr lang="en-US" sz="2400" dirty="0" smtClean="0">
              <a:cs typeface="Arial" charset="0"/>
            </a:endParaRPr>
          </a:p>
          <a:p>
            <a:pPr marL="0" indent="0" eaLnBrk="1" fontAlgn="auto" hangingPunct="1">
              <a:lnSpc>
                <a:spcPct val="90000"/>
              </a:lnSpc>
              <a:spcBef>
                <a:spcPct val="0"/>
              </a:spcBef>
              <a:spcAft>
                <a:spcPts val="0"/>
              </a:spcAft>
              <a:buFont typeface="Arial" pitchFamily="34" charset="0"/>
              <a:buNone/>
              <a:defRPr/>
            </a:pPr>
            <a:r>
              <a:rPr lang="en-US" sz="2400" dirty="0" smtClean="0">
                <a:cs typeface="Arial" charset="0"/>
              </a:rPr>
              <a:t>A reviewer from Fodor’s noted that my “lobster bisque was, without a doubt, the best I have ever eaten.”</a:t>
            </a:r>
          </a:p>
          <a:p>
            <a:pPr marL="0" indent="0" eaLnBrk="1" fontAlgn="auto" hangingPunct="1">
              <a:lnSpc>
                <a:spcPct val="90000"/>
              </a:lnSpc>
              <a:spcBef>
                <a:spcPct val="0"/>
              </a:spcBef>
              <a:spcAft>
                <a:spcPts val="0"/>
              </a:spcAft>
              <a:buFont typeface="Arial" pitchFamily="34" charset="0"/>
              <a:buNone/>
              <a:defRPr/>
            </a:pPr>
            <a:endParaRPr lang="en-US" sz="2400" dirty="0"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Other Relevant Information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953000"/>
          </a:xfrm>
        </p:spPr>
        <p:txBody>
          <a:bodyPr rtlCol="0">
            <a:normAutofit fontScale="77500" lnSpcReduction="20000"/>
          </a:bodyPr>
          <a:lstStyle/>
          <a:p>
            <a:pPr marL="457200" indent="-457200" eaLnBrk="1" fontAlgn="auto" hangingPunct="1">
              <a:spcAft>
                <a:spcPts val="0"/>
              </a:spcAft>
              <a:buFont typeface="Arial" pitchFamily="34" charset="0"/>
              <a:buChar char="•"/>
              <a:defRPr/>
            </a:pPr>
            <a:r>
              <a:rPr lang="en-US" sz="4100" dirty="0" smtClean="0"/>
              <a:t>Avoid wordy language and extraneous information.</a:t>
            </a:r>
          </a:p>
          <a:p>
            <a:pPr marL="457200" indent="-457200" eaLnBrk="1" fontAlgn="auto" hangingPunct="1">
              <a:spcAft>
                <a:spcPts val="0"/>
              </a:spcAft>
              <a:buFont typeface="Arial" pitchFamily="34" charset="0"/>
              <a:buChar char="•"/>
              <a:defRPr/>
            </a:pPr>
            <a:r>
              <a:rPr lang="en-US" sz="4100" dirty="0" smtClean="0"/>
              <a:t>Include specific details, especially statistics and numbers when possible.</a:t>
            </a:r>
            <a:endParaRPr lang="en-US" sz="4100" dirty="0"/>
          </a:p>
          <a:p>
            <a:pPr marL="457200" indent="-457200" eaLnBrk="1" fontAlgn="auto" hangingPunct="1">
              <a:spcAft>
                <a:spcPts val="0"/>
              </a:spcAft>
              <a:buFont typeface="Arial" pitchFamily="34" charset="0"/>
              <a:buChar char="•"/>
              <a:defRPr/>
            </a:pPr>
            <a:r>
              <a:rPr lang="en-US" sz="4100" dirty="0" smtClean="0"/>
              <a:t>Use dynamic action verbs. </a:t>
            </a:r>
          </a:p>
          <a:p>
            <a:pPr marL="457200" indent="-457200" eaLnBrk="1" fontAlgn="auto" hangingPunct="1">
              <a:spcAft>
                <a:spcPts val="0"/>
              </a:spcAft>
              <a:buFont typeface="Arial" pitchFamily="34" charset="0"/>
              <a:buNone/>
              <a:defRPr/>
            </a:pPr>
            <a:endParaRPr lang="en-US" dirty="0" smtClean="0"/>
          </a:p>
          <a:p>
            <a:pPr marL="457200" indent="-457200" eaLnBrk="1" fontAlgn="auto" hangingPunct="1">
              <a:spcAft>
                <a:spcPts val="0"/>
              </a:spcAft>
              <a:buFont typeface="Arial" pitchFamily="34" charset="0"/>
              <a:buNone/>
              <a:defRPr/>
            </a:pPr>
            <a:r>
              <a:rPr lang="en-US" sz="3100" b="1" dirty="0" smtClean="0"/>
              <a:t>Not dynamic or persuasive</a:t>
            </a:r>
          </a:p>
          <a:p>
            <a:pPr marL="457200" indent="-457200" eaLnBrk="1" fontAlgn="auto" hangingPunct="1">
              <a:spcAft>
                <a:spcPts val="0"/>
              </a:spcAft>
              <a:buFont typeface="Arial" pitchFamily="34" charset="0"/>
              <a:buNone/>
              <a:defRPr/>
            </a:pPr>
            <a:r>
              <a:rPr lang="en-US" sz="3100" dirty="0" smtClean="0"/>
              <a:t>Created a new plating system. </a:t>
            </a:r>
          </a:p>
          <a:p>
            <a:pPr marL="457200" indent="-457200" eaLnBrk="1" fontAlgn="auto" hangingPunct="1">
              <a:spcAft>
                <a:spcPts val="0"/>
              </a:spcAft>
              <a:buFont typeface="Arial" pitchFamily="34" charset="0"/>
              <a:buNone/>
              <a:defRPr/>
            </a:pPr>
            <a:endParaRPr lang="en-US" sz="3100" dirty="0" smtClean="0"/>
          </a:p>
          <a:p>
            <a:pPr marL="457200" indent="-457200" eaLnBrk="1" fontAlgn="auto" hangingPunct="1">
              <a:spcAft>
                <a:spcPts val="0"/>
              </a:spcAft>
              <a:buFont typeface="Arial" pitchFamily="34" charset="0"/>
              <a:buNone/>
              <a:defRPr/>
            </a:pPr>
            <a:r>
              <a:rPr lang="en-US" sz="3100" b="1" dirty="0" smtClean="0"/>
              <a:t>Dynamic and persuasive</a:t>
            </a:r>
          </a:p>
          <a:p>
            <a:pPr marL="0" indent="0" eaLnBrk="1" fontAlgn="auto" hangingPunct="1">
              <a:spcAft>
                <a:spcPts val="0"/>
              </a:spcAft>
              <a:buFont typeface="Arial" pitchFamily="34" charset="0"/>
              <a:buNone/>
              <a:defRPr/>
            </a:pPr>
            <a:r>
              <a:rPr lang="en-US" sz="3100" dirty="0" smtClean="0">
                <a:cs typeface="Arial" charset="0"/>
              </a:rPr>
              <a:t>Invented a new plating system that the entire kitchen adopted, decreasing per plate prep time by an average of one minute.</a:t>
            </a:r>
          </a:p>
          <a:p>
            <a:pPr marL="457200" indent="-457200" eaLnBrk="1" fontAlgn="auto" hangingPunct="1">
              <a:spcAft>
                <a:spcPts val="0"/>
              </a:spcAft>
              <a:buFont typeface="Arial" pitchFamily="34" charset="0"/>
              <a:buNone/>
              <a:defRPr/>
            </a:pPr>
            <a:endParaRPr lang="en-US" dirty="0" smtClean="0"/>
          </a:p>
          <a:p>
            <a:pPr marL="457200" indent="-457200" eaLnBrk="1" fontAlgn="auto" hangingPunct="1">
              <a:spcAft>
                <a:spcPts val="0"/>
              </a:spcAft>
              <a:buFont typeface="Arial" pitchFamily="34" charset="0"/>
              <a:buNone/>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Use Dynamic, Persuasive Language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1600200"/>
            <a:ext cx="8229600" cy="4953000"/>
          </a:xfrm>
        </p:spPr>
        <p:txBody>
          <a:bodyPr/>
          <a:lstStyle/>
          <a:p>
            <a:pPr marL="457200" indent="-457200" eaLnBrk="1" hangingPunct="1"/>
            <a:r>
              <a:rPr lang="en-US" smtClean="0"/>
              <a:t>Check for errors in grammar, punctuation, and spelling.</a:t>
            </a:r>
          </a:p>
          <a:p>
            <a:pPr marL="457200" indent="-457200" eaLnBrk="1" hangingPunct="1">
              <a:spcBef>
                <a:spcPct val="0"/>
              </a:spcBef>
            </a:pPr>
            <a:r>
              <a:rPr lang="en-US" smtClean="0"/>
              <a:t>Be consistent with periods. Choose to use them either always or never at the end of your verb phrases. </a:t>
            </a:r>
          </a:p>
          <a:p>
            <a:pPr marL="457200" indent="-457200" eaLnBrk="1" hangingPunct="1">
              <a:spcBef>
                <a:spcPct val="0"/>
              </a:spcBef>
            </a:pPr>
            <a:r>
              <a:rPr lang="en-US" smtClean="0"/>
              <a:t>Be consistent with hyphenation. Choose either “to” or a hyphen to indicate date ranges, but don’t alternate.</a:t>
            </a:r>
            <a:endParaRPr lang="en-US" sz="4000" smtClean="0"/>
          </a:p>
          <a:p>
            <a:pPr marL="457200" indent="-45720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Proofread and Remove Errors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457200" y="1600200"/>
            <a:ext cx="8229600" cy="4953000"/>
          </a:xfrm>
        </p:spPr>
        <p:txBody>
          <a:bodyPr/>
          <a:lstStyle/>
          <a:p>
            <a:pPr marL="457200" indent="-457200" eaLnBrk="1" hangingPunct="1"/>
            <a:r>
              <a:rPr lang="en-US" smtClean="0"/>
              <a:t>Create visual categories with </a:t>
            </a:r>
          </a:p>
          <a:p>
            <a:pPr marL="914400" lvl="1" indent="-457200" eaLnBrk="1" hangingPunct="1"/>
            <a:r>
              <a:rPr lang="en-US" smtClean="0"/>
              <a:t>White space</a:t>
            </a:r>
          </a:p>
          <a:p>
            <a:pPr marL="914400" lvl="1" indent="-457200" eaLnBrk="1" hangingPunct="1"/>
            <a:r>
              <a:rPr lang="en-US" smtClean="0"/>
              <a:t>Lines</a:t>
            </a:r>
          </a:p>
          <a:p>
            <a:pPr marL="914400" lvl="1" indent="-457200" eaLnBrk="1" hangingPunct="1"/>
            <a:r>
              <a:rPr lang="en-US" smtClean="0"/>
              <a:t>Headings </a:t>
            </a:r>
          </a:p>
          <a:p>
            <a:pPr marL="914400" lvl="1" indent="-457200" eaLnBrk="1" hangingPunct="1"/>
            <a:r>
              <a:rPr lang="en-US" smtClean="0"/>
              <a:t>Type sizes</a:t>
            </a:r>
          </a:p>
          <a:p>
            <a:pPr marL="914400" lvl="1" indent="-457200" eaLnBrk="1" hangingPunct="1"/>
            <a:r>
              <a:rPr lang="en-US" smtClean="0"/>
              <a:t>Boldface</a:t>
            </a:r>
          </a:p>
          <a:p>
            <a:pPr marL="914400" lvl="1" indent="-457200" eaLnBrk="1" hangingPunct="1"/>
            <a:r>
              <a:rPr lang="en-US" smtClean="0"/>
              <a:t>Bulleted lists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tabLst>
                <a:tab pos="1943100" algn="l"/>
              </a:tabLst>
              <a:defRPr/>
            </a:pPr>
            <a:r>
              <a:rPr lang="en-US" sz="4400" dirty="0">
                <a:solidFill>
                  <a:srgbClr val="9E012F"/>
                </a:solidFill>
                <a:latin typeface="+mj-lt"/>
                <a:ea typeface="+mj-ea"/>
                <a:cs typeface="+mj-cs"/>
              </a:rPr>
              <a:t>Create an Eye-Catching, Accessible Design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1"/>
          </p:nvPr>
        </p:nvSpPr>
        <p:spPr>
          <a:xfrm>
            <a:off x="457200" y="1600200"/>
            <a:ext cx="8229600" cy="4953000"/>
          </a:xfrm>
        </p:spPr>
        <p:txBody>
          <a:bodyPr/>
          <a:lstStyle/>
          <a:p>
            <a:pPr marL="457200" indent="-457200" eaLnBrk="1" hangingPunct="1"/>
            <a:r>
              <a:rPr lang="en-US" smtClean="0"/>
              <a:t>Letter format</a:t>
            </a:r>
          </a:p>
          <a:p>
            <a:pPr marL="457200" indent="-457200" eaLnBrk="1" hangingPunct="1"/>
            <a:r>
              <a:rPr lang="en-US" smtClean="0"/>
              <a:t>Introduction</a:t>
            </a:r>
          </a:p>
          <a:p>
            <a:pPr marL="457200" indent="-457200" eaLnBrk="1" hangingPunct="1"/>
            <a:r>
              <a:rPr lang="en-US" smtClean="0"/>
              <a:t>Body</a:t>
            </a:r>
          </a:p>
          <a:p>
            <a:pPr marL="457200" indent="-457200" eaLnBrk="1" hangingPunct="1"/>
            <a:r>
              <a:rPr lang="en-US" smtClean="0"/>
              <a:t>Conclusion</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Write a Letter of Application?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457200" y="1600200"/>
            <a:ext cx="8229600" cy="4953000"/>
          </a:xfrm>
        </p:spPr>
        <p:txBody>
          <a:bodyPr/>
          <a:lstStyle/>
          <a:p>
            <a:pPr marL="457200" indent="-457200" eaLnBrk="1" hangingPunct="1"/>
            <a:r>
              <a:rPr lang="en-US" smtClean="0"/>
              <a:t>Address your letter to a specific person.</a:t>
            </a:r>
          </a:p>
          <a:p>
            <a:pPr marL="457200" indent="-457200" eaLnBrk="1" hangingPunct="1"/>
            <a:r>
              <a:rPr lang="en-US" smtClean="0"/>
              <a:t>Include an “Enclosure” line for your resumé.</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Letter Format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idx="1"/>
          </p:nvPr>
        </p:nvSpPr>
        <p:spPr>
          <a:xfrm>
            <a:off x="457200" y="1600200"/>
            <a:ext cx="8229600" cy="4953000"/>
          </a:xfrm>
        </p:spPr>
        <p:txBody>
          <a:bodyPr/>
          <a:lstStyle/>
          <a:p>
            <a:pPr marL="457200" indent="-457200" eaLnBrk="1" hangingPunct="1"/>
            <a:r>
              <a:rPr lang="en-US" smtClean="0"/>
              <a:t>Identify the position for which you are applying.</a:t>
            </a:r>
          </a:p>
          <a:p>
            <a:pPr marL="457200" indent="-457200" eaLnBrk="1" hangingPunct="1"/>
            <a:r>
              <a:rPr lang="en-US" smtClean="0"/>
              <a:t>Tell the employer where you found out about the job.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57200" y="1600200"/>
            <a:ext cx="8229600" cy="4953000"/>
          </a:xfrm>
        </p:spPr>
        <p:txBody>
          <a:bodyPr/>
          <a:lstStyle/>
          <a:p>
            <a:pPr marL="0" indent="0" eaLnBrk="1" hangingPunct="1">
              <a:buFont typeface="Arial" charset="0"/>
              <a:buNone/>
            </a:pPr>
            <a:r>
              <a:rPr lang="en-US" sz="2400" b="1" smtClean="0"/>
              <a:t>Example</a:t>
            </a:r>
          </a:p>
          <a:p>
            <a:pPr marL="0" indent="0" eaLnBrk="1" hangingPunct="1">
              <a:buFont typeface="Arial" charset="0"/>
              <a:buNone/>
            </a:pPr>
            <a:r>
              <a:rPr lang="en-US" sz="2400" smtClean="0"/>
              <a:t>I am writing to apply for the position of sous chef that was recently advertised on JobFinder.com. I am well qualified for this position. My qualifications include my education at one of the most prestigious culinary institutions in the country and my experience working as a chef de partie and first commis.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457200" y="1600200"/>
            <a:ext cx="8229600" cy="4953000"/>
          </a:xfrm>
        </p:spPr>
        <p:txBody>
          <a:bodyPr/>
          <a:lstStyle/>
          <a:p>
            <a:pPr marL="457200" indent="-457200" eaLnBrk="1" hangingPunct="1"/>
            <a:r>
              <a:rPr lang="en-US" smtClean="0"/>
              <a:t>Follow the order of your resumé when discussing your education and work experience.</a:t>
            </a:r>
          </a:p>
          <a:p>
            <a:pPr marL="457200" indent="-457200" eaLnBrk="1" hangingPunct="1"/>
            <a:r>
              <a:rPr lang="en-US" smtClean="0"/>
              <a:t>Highlight, add to, or expand on the information in your resumé.</a:t>
            </a:r>
          </a:p>
          <a:p>
            <a:pPr marL="457200" indent="-457200" eaLnBrk="1" hangingPunct="1"/>
            <a:r>
              <a:rPr lang="en-US" smtClean="0"/>
              <a:t>Create a unified theme in these paragraphs.</a:t>
            </a:r>
          </a:p>
          <a:p>
            <a:pPr marL="457200" indent="-457200" eaLnBrk="1" hangingPunct="1"/>
            <a:r>
              <a:rPr lang="en-US" smtClean="0"/>
              <a:t>Consider how your experience uniquely qualifies you for the job.</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Body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1"/>
          </p:nvPr>
        </p:nvSpPr>
        <p:spPr>
          <a:xfrm>
            <a:off x="457200" y="1600200"/>
            <a:ext cx="8229600" cy="4953000"/>
          </a:xfrm>
        </p:spPr>
        <p:txBody>
          <a:bodyPr/>
          <a:lstStyle/>
          <a:p>
            <a:pPr marL="0" indent="0" eaLnBrk="1" hangingPunct="1">
              <a:buFont typeface="Arial" charset="0"/>
              <a:buNone/>
            </a:pPr>
            <a:r>
              <a:rPr lang="en-US" sz="2400" b="1" smtClean="0"/>
              <a:t>Example</a:t>
            </a:r>
          </a:p>
          <a:p>
            <a:pPr marL="0" indent="0" eaLnBrk="1" hangingPunct="1">
              <a:buFont typeface="Arial" charset="0"/>
              <a:buNone/>
            </a:pPr>
            <a:r>
              <a:rPr lang="en-US" sz="2400" smtClean="0"/>
              <a:t>At Le Cordon Bleu’s culinary arts program at the California Culinary Academy, I received an associates in occupational studies and graduated with honors. My education there not only helped me fine-tune my cooking skills, but also prepared me to supervise and coordinate the workings of an entire kitchen as a sous chef and eventually as an executive chef. I have taken the initiative to develop my leadership skills further by attending various seminars through the Leadership Foundation. </a:t>
            </a:r>
            <a:endParaRPr lang="en-US" smtClean="0"/>
          </a:p>
          <a:p>
            <a:pPr marL="0" indent="0" eaLnBrk="1" hangingPunct="1">
              <a:buFont typeface="Arial" charset="0"/>
              <a:buNone/>
            </a:pPr>
            <a:endParaRPr lang="en-US" smtClean="0">
              <a:cs typeface="Arial" charset="0"/>
            </a:endParaRP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Body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600200"/>
            <a:ext cx="8229600" cy="4953000"/>
          </a:xfrm>
        </p:spPr>
        <p:txBody>
          <a:bodyPr/>
          <a:lstStyle/>
          <a:p>
            <a:pPr marL="457200" indent="-457200" eaLnBrk="1" hangingPunct="1">
              <a:buFont typeface="Calibri" pitchFamily="34" charset="0"/>
              <a:buAutoNum type="arabicPeriod"/>
            </a:pPr>
            <a:r>
              <a:rPr lang="en-US" smtClean="0"/>
              <a:t>Conduct a personal inventory to determine the type of job you want:</a:t>
            </a:r>
          </a:p>
          <a:p>
            <a:pPr marL="914400" lvl="1" indent="-457200" eaLnBrk="1" hangingPunct="1"/>
            <a:r>
              <a:rPr lang="en-US" smtClean="0"/>
              <a:t>What type of job appeals to you?</a:t>
            </a:r>
          </a:p>
          <a:p>
            <a:pPr marL="914400" lvl="1" indent="-457200" eaLnBrk="1" hangingPunct="1"/>
            <a:r>
              <a:rPr lang="en-US" smtClean="0"/>
              <a:t>Where do you want to live?</a:t>
            </a:r>
          </a:p>
          <a:p>
            <a:pPr marL="914400" lvl="1" indent="-457200" eaLnBrk="1" hangingPunct="1"/>
            <a:r>
              <a:rPr lang="en-US" smtClean="0"/>
              <a:t>What are your strengths and weaknesses, and how do they affect the type of job you are seeking?</a:t>
            </a:r>
          </a:p>
          <a:p>
            <a:pPr marL="914400" lvl="1" indent="-457200" eaLnBrk="1" hangingPunct="1"/>
            <a:r>
              <a:rPr lang="en-US" smtClean="0"/>
              <a:t>Do your skills and education match the jobs you want?</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How Do You Plan Your Job Search?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p:cNvSpPr>
            <a:spLocks noGrp="1"/>
          </p:cNvSpPr>
          <p:nvPr>
            <p:ph idx="1"/>
          </p:nvPr>
        </p:nvSpPr>
        <p:spPr>
          <a:xfrm>
            <a:off x="457200" y="1600200"/>
            <a:ext cx="8229600" cy="4953000"/>
          </a:xfrm>
        </p:spPr>
        <p:txBody>
          <a:bodyPr/>
          <a:lstStyle/>
          <a:p>
            <a:pPr marL="0" indent="0" eaLnBrk="1" hangingPunct="1">
              <a:buFont typeface="Arial" charset="0"/>
              <a:buNone/>
            </a:pPr>
            <a:r>
              <a:rPr lang="en-US" sz="2400" smtClean="0"/>
              <a:t>At </a:t>
            </a:r>
            <a:r>
              <a:rPr lang="en-US" sz="2400" smtClean="0">
                <a:cs typeface="Arial" charset="0"/>
              </a:rPr>
              <a:t>Du Gourmand, a five-star restaurant recently awarded “Best French Restaurant” from the city of San Francisco, I began my career as a first commis. I rotated through the different stations in the kitchen, preparing every item on the menu under the guidance of renowned chef Gerard La Salle. La Salle thought I demonstrated such competency that he promoted me within a few months to chef de partie </a:t>
            </a:r>
            <a:r>
              <a:rPr lang="en-US" sz="2400" smtClean="0"/>
              <a:t>entremetier</a:t>
            </a:r>
            <a:r>
              <a:rPr lang="en-US" sz="2400" smtClean="0">
                <a:cs typeface="Arial" charset="0"/>
              </a:rPr>
              <a:t>. I developed a reputation for my creative use of locally grown vegetables in traditional French dishes. I also worked closely with the sous chef and am familiar all the responsibilities this position requires. </a:t>
            </a:r>
          </a:p>
          <a:p>
            <a:pPr marL="0" indent="0" eaLnBrk="1" hangingPunct="1">
              <a:buFont typeface="Arial" charset="0"/>
              <a:buNone/>
            </a:pPr>
            <a:r>
              <a:rPr lang="en-US" sz="2600" smtClean="0">
                <a:cs typeface="Arial" charset="0"/>
              </a:rPr>
              <a:t> </a:t>
            </a:r>
            <a:r>
              <a:rPr lang="en-US" smtClean="0">
                <a:cs typeface="Arial" charset="0"/>
              </a:rPr>
              <a:t>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Body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457200" y="1600200"/>
            <a:ext cx="8229600" cy="4953000"/>
          </a:xfrm>
        </p:spPr>
        <p:txBody>
          <a:bodyPr/>
          <a:lstStyle/>
          <a:p>
            <a:pPr marL="457200" indent="-457200" eaLnBrk="1" hangingPunct="1"/>
            <a:r>
              <a:rPr lang="en-US" smtClean="0"/>
              <a:t>Refer the employer to your resumé. </a:t>
            </a:r>
          </a:p>
          <a:p>
            <a:pPr marL="457200" indent="-457200" eaLnBrk="1" hangingPunct="1"/>
            <a:r>
              <a:rPr lang="en-US" smtClean="0"/>
              <a:t>Request an interview.</a:t>
            </a:r>
          </a:p>
          <a:p>
            <a:pPr marL="457200" indent="-457200" eaLnBrk="1" hangingPunct="1"/>
            <a:r>
              <a:rPr lang="en-US" smtClean="0"/>
              <a:t>Tell the employer how to contact you by phone and e-mail.</a:t>
            </a:r>
          </a:p>
          <a:p>
            <a:pPr marL="457200" indent="-457200" eaLnBrk="1" hangingPunct="1"/>
            <a:r>
              <a:rPr lang="en-US" smtClean="0"/>
              <a:t>Make sure that your e-mail address is professional.</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Conclusion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a:xfrm>
            <a:off x="457200" y="1600200"/>
            <a:ext cx="8229600" cy="4953000"/>
          </a:xfrm>
        </p:spPr>
        <p:txBody>
          <a:bodyPr/>
          <a:lstStyle/>
          <a:p>
            <a:pPr marL="0" indent="0" eaLnBrk="1" hangingPunct="1">
              <a:buFont typeface="Arial" charset="0"/>
              <a:buNone/>
            </a:pPr>
            <a:r>
              <a:rPr lang="en-US" sz="2400" b="1" smtClean="0"/>
              <a:t>Example</a:t>
            </a:r>
          </a:p>
          <a:p>
            <a:pPr marL="0" indent="0" eaLnBrk="1" hangingPunct="1">
              <a:buFont typeface="Arial" charset="0"/>
              <a:buNone/>
            </a:pPr>
            <a:r>
              <a:rPr lang="en-US" sz="2400" smtClean="0"/>
              <a:t>I would like to meet with you to discuss my qualifications further. You can best reach me at 415.XXX.XXXX. You can also refer to my enclosed resumé for more information about my qualifications. I am excited about the opportunity to work at your fine restaurant.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Conclusion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Write a Follow-Up Letter?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7400"/>
            <a:ext cx="5334000" cy="1108075"/>
          </a:xfrm>
          <a:prstGeom prst="rect">
            <a:avLst/>
          </a:prstGeom>
          <a:noFill/>
        </p:spPr>
        <p:txBody>
          <a:bodyPr>
            <a:spAutoFit/>
          </a:bodyPr>
          <a:lstStyle/>
          <a:p>
            <a:pPr algn="ctr" fontAlgn="auto">
              <a:spcBef>
                <a:spcPts val="0"/>
              </a:spcBef>
              <a:spcAft>
                <a:spcPts val="0"/>
              </a:spcAft>
              <a:defRPr/>
            </a:pPr>
            <a:r>
              <a:rPr lang="en-US" sz="6600" b="1" dirty="0">
                <a:solidFill>
                  <a:srgbClr val="9E012F"/>
                </a:solidFill>
                <a:latin typeface="+mj-lt"/>
                <a:cs typeface="+mn-cs"/>
              </a:rPr>
              <a:t>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rtlCol="0">
            <a:normAutofit/>
          </a:bodyPr>
          <a:lstStyle/>
          <a:p>
            <a:pPr marL="457200" indent="-457200" eaLnBrk="1" fontAlgn="auto" hangingPunct="1">
              <a:spcAft>
                <a:spcPts val="0"/>
              </a:spcAft>
              <a:buFont typeface="+mj-lt"/>
              <a:buAutoNum type="arabicPeriod" startAt="2"/>
              <a:defRPr/>
            </a:pPr>
            <a:r>
              <a:rPr lang="en-US" dirty="0" smtClean="0"/>
              <a:t>Locate job opportunities:</a:t>
            </a:r>
          </a:p>
          <a:p>
            <a:pPr marL="914400" lvl="1" indent="-457200" eaLnBrk="1" fontAlgn="auto" hangingPunct="1">
              <a:spcAft>
                <a:spcPts val="0"/>
              </a:spcAft>
              <a:buFont typeface="Arial" pitchFamily="34" charset="0"/>
              <a:buChar char="–"/>
              <a:defRPr/>
            </a:pPr>
            <a:r>
              <a:rPr lang="en-US" dirty="0" smtClean="0"/>
              <a:t>At college or university placement center</a:t>
            </a:r>
          </a:p>
          <a:p>
            <a:pPr marL="914400" lvl="1" indent="-457200" eaLnBrk="1" fontAlgn="auto" hangingPunct="1">
              <a:spcAft>
                <a:spcPts val="0"/>
              </a:spcAft>
              <a:buFont typeface="Arial" pitchFamily="34" charset="0"/>
              <a:buChar char="–"/>
              <a:defRPr/>
            </a:pPr>
            <a:r>
              <a:rPr lang="en-US" dirty="0" smtClean="0"/>
              <a:t>In print publications</a:t>
            </a:r>
          </a:p>
          <a:p>
            <a:pPr marL="914400" lvl="1" indent="-457200" eaLnBrk="1" fontAlgn="auto" hangingPunct="1">
              <a:spcAft>
                <a:spcPts val="0"/>
              </a:spcAft>
              <a:buFont typeface="Arial" pitchFamily="34" charset="0"/>
              <a:buChar char="–"/>
              <a:defRPr/>
            </a:pPr>
            <a:r>
              <a:rPr lang="en-US" dirty="0" smtClean="0"/>
              <a:t>On an organization’s Web site</a:t>
            </a:r>
          </a:p>
          <a:p>
            <a:pPr marL="914400" lvl="1" indent="-457200" eaLnBrk="1" fontAlgn="auto" hangingPunct="1">
              <a:spcAft>
                <a:spcPts val="0"/>
              </a:spcAft>
              <a:buFont typeface="Arial" pitchFamily="34" charset="0"/>
              <a:buChar char="–"/>
              <a:defRPr/>
            </a:pPr>
            <a:r>
              <a:rPr lang="en-US" dirty="0" smtClean="0"/>
              <a:t>On an online job site</a:t>
            </a:r>
          </a:p>
          <a:p>
            <a:pPr marL="914400" lvl="1" indent="-457200" eaLnBrk="1" fontAlgn="auto" hangingPunct="1">
              <a:spcAft>
                <a:spcPts val="0"/>
              </a:spcAft>
              <a:buFont typeface="Arial" pitchFamily="34" charset="0"/>
              <a:buChar char="–"/>
              <a:defRPr/>
            </a:pPr>
            <a:r>
              <a:rPr lang="en-US" dirty="0" smtClean="0"/>
              <a:t>By networking </a:t>
            </a:r>
          </a:p>
          <a:p>
            <a:pPr marL="914400" lvl="1" indent="-457200" eaLnBrk="1" fontAlgn="auto" hangingPunct="1">
              <a:spcAft>
                <a:spcPts val="0"/>
              </a:spcAft>
              <a:buFont typeface="Arial" pitchFamily="34" charset="0"/>
              <a:buChar char="–"/>
              <a:defRPr/>
            </a:pPr>
            <a:r>
              <a:rPr lang="en-US" dirty="0" smtClean="0"/>
              <a:t>By sending out unsolicited letters of application</a:t>
            </a:r>
          </a:p>
          <a:p>
            <a:pPr marL="914400" lvl="1" indent="-457200" eaLnBrk="1" fontAlgn="auto" hangingPunct="1">
              <a:spcAft>
                <a:spcPts val="0"/>
              </a:spcAft>
              <a:buFont typeface="Arial" pitchFamily="34" charset="0"/>
              <a:buChar char="–"/>
              <a:defRPr/>
            </a:pPr>
            <a:r>
              <a:rPr lang="en-US" dirty="0" smtClean="0"/>
              <a:t>At professional placement agencies</a:t>
            </a:r>
          </a:p>
          <a:p>
            <a:pPr marL="857250" lvl="1" indent="-457200" eaLnBrk="1" fontAlgn="auto" hangingPunct="1">
              <a:spcAft>
                <a:spcPts val="0"/>
              </a:spcAft>
              <a:buFont typeface="Arial" pitchFamily="34" charset="0"/>
              <a:buChar char="–"/>
              <a:defRPr/>
            </a:pPr>
            <a:endParaRPr lang="en-US" dirty="0" smtClean="0"/>
          </a:p>
          <a:p>
            <a:pPr marL="914400" lvl="1" indent="-457200" eaLnBrk="1" fontAlgn="auto" hangingPunct="1">
              <a:spcAft>
                <a:spcPts val="0"/>
              </a:spcAft>
              <a:buFont typeface="Arial" pitchFamily="34" charset="0"/>
              <a:buChar char="–"/>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22531" name="Title 1"/>
          <p:cNvSpPr txBox="1">
            <a:spLocks/>
          </p:cNvSpPr>
          <p:nvPr/>
        </p:nvSpPr>
        <p:spPr bwMode="auto">
          <a:xfrm>
            <a:off x="0" y="0"/>
            <a:ext cx="9144000" cy="1417638"/>
          </a:xfrm>
          <a:prstGeom prst="rect">
            <a:avLst/>
          </a:prstGeom>
          <a:noFill/>
          <a:ln w="9525">
            <a:noFill/>
            <a:miter lim="800000"/>
            <a:headEnd/>
            <a:tailEnd/>
          </a:ln>
        </p:spPr>
        <p:txBody>
          <a:bodyPr anchor="ctr"/>
          <a:lstStyle/>
          <a:p>
            <a:pPr marL="341313"/>
            <a:r>
              <a:rPr lang="en-US" sz="4400">
                <a:solidFill>
                  <a:srgbClr val="9E012F"/>
                </a:solidFill>
                <a:latin typeface="Calibri" pitchFamily="34" charset="0"/>
              </a:rPr>
              <a:t>How Do You Plan Your Job Search?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1600200"/>
            <a:ext cx="8229600" cy="4953000"/>
          </a:xfrm>
        </p:spPr>
        <p:txBody>
          <a:bodyPr/>
          <a:lstStyle/>
          <a:p>
            <a:pPr marL="457200" indent="-457200" eaLnBrk="1" hangingPunct="1">
              <a:lnSpc>
                <a:spcPct val="90000"/>
              </a:lnSpc>
              <a:buFont typeface="Calibri" pitchFamily="34" charset="0"/>
              <a:buAutoNum type="arabicPeriod" startAt="3"/>
            </a:pPr>
            <a:r>
              <a:rPr lang="en-US" smtClean="0"/>
              <a:t>Think about what information you want employers to know and what information employers want to know about potential employees like you:</a:t>
            </a:r>
          </a:p>
          <a:p>
            <a:pPr marL="914400" lvl="1" indent="-457200" eaLnBrk="1" hangingPunct="1">
              <a:lnSpc>
                <a:spcPct val="90000"/>
              </a:lnSpc>
            </a:pPr>
            <a:r>
              <a:rPr lang="en-US" smtClean="0"/>
              <a:t>Education</a:t>
            </a:r>
          </a:p>
          <a:p>
            <a:pPr marL="914400" lvl="1" indent="-457200" eaLnBrk="1" hangingPunct="1">
              <a:lnSpc>
                <a:spcPct val="90000"/>
              </a:lnSpc>
            </a:pPr>
            <a:r>
              <a:rPr lang="en-US" smtClean="0"/>
              <a:t>Work experience</a:t>
            </a:r>
          </a:p>
          <a:p>
            <a:pPr marL="914400" lvl="1" indent="-457200" eaLnBrk="1" hangingPunct="1">
              <a:lnSpc>
                <a:spcPct val="90000"/>
              </a:lnSpc>
            </a:pPr>
            <a:r>
              <a:rPr lang="en-US" smtClean="0"/>
              <a:t>Activities</a:t>
            </a:r>
          </a:p>
          <a:p>
            <a:pPr marL="914400" lvl="1" indent="-457200" eaLnBrk="1" hangingPunct="1">
              <a:lnSpc>
                <a:spcPct val="90000"/>
              </a:lnSpc>
            </a:pPr>
            <a:r>
              <a:rPr lang="en-US" smtClean="0"/>
              <a:t>Goals</a:t>
            </a:r>
          </a:p>
          <a:p>
            <a:pPr marL="914400" lvl="1" indent="-457200" eaLnBrk="1" hangingPunct="1">
              <a:lnSpc>
                <a:spcPct val="90000"/>
              </a:lnSpc>
            </a:pPr>
            <a:r>
              <a:rPr lang="en-US" smtClean="0"/>
              <a:t>Skills</a:t>
            </a:r>
          </a:p>
          <a:p>
            <a:pPr marL="914400" lvl="1" indent="-457200" eaLnBrk="1" hangingPunct="1">
              <a:lnSpc>
                <a:spcPct val="90000"/>
              </a:lnSpc>
            </a:pPr>
            <a:r>
              <a:rPr lang="en-US" smtClean="0"/>
              <a:t>Other</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24579" name="Title 1"/>
          <p:cNvSpPr txBox="1">
            <a:spLocks/>
          </p:cNvSpPr>
          <p:nvPr/>
        </p:nvSpPr>
        <p:spPr bwMode="auto">
          <a:xfrm>
            <a:off x="0" y="0"/>
            <a:ext cx="9144000" cy="1417638"/>
          </a:xfrm>
          <a:prstGeom prst="rect">
            <a:avLst/>
          </a:prstGeom>
          <a:noFill/>
          <a:ln w="9525">
            <a:noFill/>
            <a:miter lim="800000"/>
            <a:headEnd/>
            <a:tailEnd/>
          </a:ln>
        </p:spPr>
        <p:txBody>
          <a:bodyPr anchor="ctr"/>
          <a:lstStyle/>
          <a:p>
            <a:pPr marL="341313"/>
            <a:r>
              <a:rPr lang="en-US" sz="4400">
                <a:solidFill>
                  <a:srgbClr val="9E012F"/>
                </a:solidFill>
                <a:latin typeface="Calibri" pitchFamily="34" charset="0"/>
              </a:rPr>
              <a:t>How Do You Plan Your Job Search?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457200" y="1600200"/>
            <a:ext cx="8229600" cy="4953000"/>
          </a:xfrm>
        </p:spPr>
        <p:txBody>
          <a:bodyPr/>
          <a:lstStyle/>
          <a:p>
            <a:pPr marL="457200" indent="-457200" eaLnBrk="1" hangingPunct="1"/>
            <a:r>
              <a:rPr lang="en-US" smtClean="0"/>
              <a:t>Organize your resumé to highlight your qualifications.</a:t>
            </a:r>
          </a:p>
          <a:p>
            <a:pPr marL="457200" indent="-457200" eaLnBrk="1" hangingPunct="1"/>
            <a:r>
              <a:rPr lang="en-US" smtClean="0"/>
              <a:t>Use dynamic, persuasive language that demonstrates what you can do.</a:t>
            </a:r>
          </a:p>
          <a:p>
            <a:pPr marL="457200" indent="-457200" eaLnBrk="1" hangingPunct="1"/>
            <a:r>
              <a:rPr lang="en-US" smtClean="0"/>
              <a:t>Proofread and remove errors.</a:t>
            </a:r>
          </a:p>
          <a:p>
            <a:pPr marL="457200" indent="-457200" eaLnBrk="1" hangingPunct="1"/>
            <a:r>
              <a:rPr lang="en-US" smtClean="0"/>
              <a:t>Create an eye-catching, accessible design for paper resumés.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How Do You Write a Resumé?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6"/>
          <p:cNvSpPr>
            <a:spLocks noGrp="1"/>
          </p:cNvSpPr>
          <p:nvPr>
            <p:ph idx="1"/>
          </p:nvPr>
        </p:nvSpPr>
        <p:spPr/>
        <p:txBody>
          <a:bodyPr/>
          <a:lstStyle/>
          <a:p>
            <a:pPr eaLnBrk="1" hangingPunct="1">
              <a:buFont typeface="Arial" charset="0"/>
              <a:buNone/>
            </a:pPr>
            <a:r>
              <a:rPr lang="en-US" b="1" smtClean="0"/>
              <a:t>Organizational Styles</a:t>
            </a:r>
          </a:p>
          <a:p>
            <a:pPr eaLnBrk="1" hangingPunct="1"/>
            <a:r>
              <a:rPr lang="en-US" smtClean="0"/>
              <a:t>Chronological</a:t>
            </a:r>
          </a:p>
          <a:p>
            <a:pPr eaLnBrk="1" hangingPunct="1"/>
            <a:r>
              <a:rPr lang="en-US" smtClean="0"/>
              <a:t>Skills (a.k.a. Functional)</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Organize Your Resumé to Highlight Your Qualifications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457200" indent="-457200" eaLnBrk="1" hangingPunct="1"/>
            <a:r>
              <a:rPr lang="en-US" smtClean="0"/>
              <a:t>Is best if you are a recent college graduate</a:t>
            </a:r>
          </a:p>
          <a:p>
            <a:pPr marL="457200" indent="-457200" eaLnBrk="1" hangingPunct="1"/>
            <a:r>
              <a:rPr lang="en-US" smtClean="0"/>
              <a:t>Includes a work experience section arranged in reverse chronological order by relevant jobs you have held</a:t>
            </a:r>
          </a:p>
          <a:p>
            <a:pPr lvl="1" eaLnBrk="1" hangingPunct="1"/>
            <a:endParaRPr lang="en-US" smtClean="0"/>
          </a:p>
        </p:txBody>
      </p:sp>
      <p:sp>
        <p:nvSpPr>
          <p:cNvPr id="4"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Chronological</a:t>
            </a:r>
          </a:p>
        </p:txBody>
      </p:sp>
      <p:cxnSp>
        <p:nvCxnSpPr>
          <p:cNvPr id="5" name="Straight Connector 4"/>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What Is Technical Communication?&amp;quot;&quot;/&gt;&lt;property id=&quot;20307&quot; value=&quot;257&quot;/&gt;&lt;/object&gt;&lt;object type=&quot;3&quot; unique_id=&quot;10006&quot;&gt;&lt;property id=&quot;20148&quot; value=&quot;5&quot;/&gt;&lt;property id=&quot;20300&quot; value=&quot;Slide 3 - &amp;quot;What Is Technical Communication?&amp;quot;&quot;/&gt;&lt;property id=&quot;20307&quot; value=&quot;261&quot;/&gt;&lt;/object&gt;&lt;object type=&quot;3&quot; unique_id=&quot;10007&quot;&gt;&lt;property id=&quot;20148&quot; value=&quot;5&quot;/&gt;&lt;property id=&quot;20300&quot; value=&quot;Slide 6 - &amp;quot;Who Creates Technical &amp;#x0D;&amp;#x0A;Communication?&amp;quot;&quot;/&gt;&lt;property id=&quot;20307&quot; value=&quot;258&quot;/&gt;&lt;/object&gt;&lt;object type=&quot;3&quot; unique_id=&quot;10008&quot;&gt;&lt;property id=&quot;20148&quot; value=&quot;5&quot;/&gt;&lt;property id=&quot;20300&quot; value=&quot;Slide 14&quot;/&gt;&lt;property id=&quot;20307&quot; value=&quot;259&quot;/&gt;&lt;/object&gt;&lt;object type=&quot;3&quot; unique_id=&quot;10009&quot;&gt;&lt;property id=&quot;20148&quot; value=&quot;5&quot;/&gt;&lt;property id=&quot;20300&quot; value=&quot;Slide 15 - &amp;quot;What Are the Characteristics of Effective Technical Communication?&amp;quot;&quot;/&gt;&lt;property id=&quot;20307&quot; value=&quot;260&quot;/&gt;&lt;/object&gt;&lt;object type=&quot;3&quot; unique_id=&quot;10082&quot;&gt;&lt;property id=&quot;20148&quot; value=&quot;5&quot;/&gt;&lt;property id=&quot;20300&quot; value=&quot;Slide 4 - &amp;quot;What Is Technical Communication?&amp;quot;&quot;/&gt;&lt;property id=&quot;20307&quot; value=&quot;262&quot;/&gt;&lt;/object&gt;&lt;object type=&quot;3&quot; unique_id=&quot;10083&quot;&gt;&lt;property id=&quot;20148&quot; value=&quot;5&quot;/&gt;&lt;property id=&quot;20300&quot; value=&quot;Slide 5 - &amp;quot;What Is Technical Communication?&amp;quot;&quot;/&gt;&lt;property id=&quot;20307&quot; value=&quot;263&quot;/&gt;&lt;/object&gt;&lt;object type=&quot;3&quot; unique_id=&quot;10084&quot;&gt;&lt;property id=&quot;20148&quot; value=&quot;5&quot;/&gt;&lt;property id=&quot;20300&quot; value=&quot;Slide 11 - &amp;quot;Why Is It Important to Your Career?&amp;quot;&quot;/&gt;&lt;property id=&quot;20307&quot; value=&quot;264&quot;/&gt;&lt;/object&gt;&lt;object type=&quot;3&quot; unique_id=&quot;10261&quot;&gt;&lt;property id=&quot;20148&quot; value=&quot;5&quot;/&gt;&lt;property id=&quot;20300&quot; value=&quot;Slide 12 - &amp;quot;Why Is It Important to Your Career?&amp;quot;&quot;/&gt;&lt;property id=&quot;20307&quot; value=&quot;265&quot;/&gt;&lt;/object&gt;&lt;object type=&quot;3&quot; unique_id=&quot;10334&quot;&gt;&lt;property id=&quot;20148&quot; value=&quot;5&quot;/&gt;&lt;property id=&quot;20300&quot; value=&quot;Slide 13 - &amp;quot;Why Is It Important to Your Career?&amp;quot;&quot;/&gt;&lt;property id=&quot;20307&quot; value=&quot;266&quot;/&gt;&lt;/object&gt;&lt;object type=&quot;3&quot; unique_id=&quot;10478&quot;&gt;&lt;property id=&quot;20148&quot; value=&quot;5&quot;/&gt;&lt;property id=&quot;20300&quot; value=&quot;Slide 7 - &amp;quot;When Will You Create It?&amp;quot;&quot;/&gt;&lt;property id=&quot;20307&quot; value=&quot;267&quot;/&gt;&lt;/object&gt;&lt;object type=&quot;3&quot; unique_id=&quot;10521&quot;&gt;&lt;property id=&quot;20148&quot; value=&quot;5&quot;/&gt;&lt;property id=&quot;20300&quot; value=&quot;Slide 9 - &amp;quot;When Will You Create It?&amp;quot;&quot;/&gt;&lt;property id=&quot;20307&quot; value=&quot;268&quot;/&gt;&lt;/object&gt;&lt;object type=&quot;3&quot; unique_id=&quot;10657&quot;&gt;&lt;property id=&quot;20148&quot; value=&quot;5&quot;/&gt;&lt;property id=&quot;20300&quot; value=&quot;Slide 8 - &amp;quot;When Will You Create It?&amp;quot;&quot;/&gt;&lt;property id=&quot;20307&quot; value=&quot;269&quot;/&gt;&lt;/object&gt;&lt;object type=&quot;3&quot; unique_id=&quot;10674&quot;&gt;&lt;property id=&quot;20148&quot; value=&quot;5&quot;/&gt;&lt;property id=&quot;20300&quot; value=&quot;Slide 10 - &amp;quot;When Will You Create It?&amp;quot;&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5895</TotalTime>
  <Words>1706</Words>
  <Application>Microsoft Office PowerPoint</Application>
  <PresentationFormat>On-screen Show (4:3)</PresentationFormat>
  <Paragraphs>258</Paragraphs>
  <Slides>44</Slides>
  <Notes>44</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44</vt:i4>
      </vt:variant>
    </vt:vector>
  </HeadingPairs>
  <TitlesOfParts>
    <vt:vector size="49" baseType="lpstr">
      <vt:lpstr>Arial</vt:lpstr>
      <vt:lpstr>Calibri</vt:lpstr>
      <vt:lpstr>Tahoma</vt:lpstr>
      <vt:lpstr>Arial Black</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1</dc:title>
  <dc:creator>Aundrea</dc:creator>
  <cp:lastModifiedBy>Kendra Miller</cp:lastModifiedBy>
  <cp:revision>457</cp:revision>
  <dcterms:created xsi:type="dcterms:W3CDTF">2008-07-31T14:46:12Z</dcterms:created>
  <dcterms:modified xsi:type="dcterms:W3CDTF">2009-07-08T15:33:42Z</dcterms:modified>
</cp:coreProperties>
</file>