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7" r:id="rId3"/>
    <p:sldId id="278" r:id="rId4"/>
    <p:sldId id="282" r:id="rId5"/>
    <p:sldId id="284" r:id="rId6"/>
    <p:sldId id="286" r:id="rId7"/>
    <p:sldId id="287" r:id="rId8"/>
    <p:sldId id="290" r:id="rId9"/>
    <p:sldId id="288" r:id="rId10"/>
    <p:sldId id="303" r:id="rId11"/>
    <p:sldId id="289" r:id="rId12"/>
    <p:sldId id="280" r:id="rId13"/>
    <p:sldId id="295" r:id="rId14"/>
    <p:sldId id="296" r:id="rId15"/>
    <p:sldId id="297" r:id="rId16"/>
    <p:sldId id="298" r:id="rId17"/>
    <p:sldId id="299" r:id="rId18"/>
    <p:sldId id="279" r:id="rId19"/>
    <p:sldId id="291" r:id="rId20"/>
    <p:sldId id="304" r:id="rId21"/>
    <p:sldId id="306" r:id="rId22"/>
    <p:sldId id="307" r:id="rId23"/>
    <p:sldId id="311" r:id="rId24"/>
    <p:sldId id="313" r:id="rId25"/>
    <p:sldId id="308" r:id="rId26"/>
    <p:sldId id="309" r:id="rId27"/>
    <p:sldId id="292" r:id="rId28"/>
    <p:sldId id="293" r:id="rId29"/>
    <p:sldId id="310" r:id="rId30"/>
    <p:sldId id="294" r:id="rId31"/>
    <p:sldId id="281" r:id="rId32"/>
    <p:sldId id="300" r:id="rId33"/>
    <p:sldId id="312" r:id="rId34"/>
    <p:sldId id="301" r:id="rId35"/>
    <p:sldId id="302" r:id="rId36"/>
    <p:sldId id="276"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897"/>
    <a:srgbClr val="B1C1D9"/>
    <a:srgbClr val="9E01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3" autoAdjust="0"/>
  </p:normalViewPr>
  <p:slideViewPr>
    <p:cSldViewPr>
      <p:cViewPr varScale="1">
        <p:scale>
          <a:sx n="78" d="100"/>
          <a:sy n="78" d="100"/>
        </p:scale>
        <p:origin x="-9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534F87-2BFC-4743-8013-FD6450DE1C51}" type="datetimeFigureOut">
              <a:rPr lang="en-US"/>
              <a:pPr>
                <a:defRPr/>
              </a:pPr>
              <a:t>7/8/2009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AE2B2D-14D6-4A94-8DF3-85905CC51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AD31D9-75C9-4998-AA60-71FE4726BAC4}"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CCD26F-51F9-44F5-A490-CD645A1FC95D}" type="datetimeFigureOut">
              <a:rPr lang="en-US"/>
              <a:pPr>
                <a:defRPr/>
              </a:pPr>
              <a:t>7/8/2009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7286C-BCAA-41BD-A669-88E3F23774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9E88E-E046-477B-B0AC-A5E7F909A3F4}" type="datetimeFigureOut">
              <a:rPr lang="en-US"/>
              <a:pPr>
                <a:defRPr/>
              </a:pPr>
              <a:t>7/8/2009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D9E67-874C-4B45-A184-A6F79D5F24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5D5A7E-EFF8-49E9-A327-DB48D484170C}" type="datetimeFigureOut">
              <a:rPr lang="en-US"/>
              <a:pPr>
                <a:defRPr/>
              </a:pPr>
              <a:t>7/8/2009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399F9-4163-4DCD-824F-80A879655D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24F72-681C-428E-A675-8AE6DAFCC638}" type="datetimeFigureOut">
              <a:rPr lang="en-US"/>
              <a:pPr>
                <a:defRPr/>
              </a:pPr>
              <a:t>7/8/2009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CC2C3D-3207-4A32-B997-207333DDD0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4688C3-FB32-46CB-90FC-EE7F678CCAA4}" type="datetimeFigureOut">
              <a:rPr lang="en-US"/>
              <a:pPr>
                <a:defRPr/>
              </a:pPr>
              <a:t>7/8/2009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B69D4F-91D7-4FC6-95C3-88B5A6987F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E0566D-77D4-40CC-B5B9-8DF54BECF439}" type="datetimeFigureOut">
              <a:rPr lang="en-US"/>
              <a:pPr>
                <a:defRPr/>
              </a:pPr>
              <a:t>7/8/2009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CCA51F-02FA-4CC9-AF1D-EA9589A33A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603D78-1CCD-44D3-B14A-16546811B2F0}" type="datetimeFigureOut">
              <a:rPr lang="en-US"/>
              <a:pPr>
                <a:defRPr/>
              </a:pPr>
              <a:t>7/8/2009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2401BC-2247-4929-9EF1-E2AB40E509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18B77C-08CF-433E-B7D7-B3A8889FA174}" type="datetimeFigureOut">
              <a:rPr lang="en-US"/>
              <a:pPr>
                <a:defRPr/>
              </a:pPr>
              <a:t>7/8/2009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7C90A9-2C15-475E-B091-CBF123198D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0977D7-2421-4C61-946D-12A991E695FB}" type="datetimeFigureOut">
              <a:rPr lang="en-US"/>
              <a:pPr>
                <a:defRPr/>
              </a:pPr>
              <a:t>7/8/2009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4DA000-F208-4DE8-A863-E90EE89C26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DC75B-E0D4-40F3-B1E9-F61D8D40E846}" type="datetimeFigureOut">
              <a:rPr lang="en-US"/>
              <a:pPr>
                <a:defRPr/>
              </a:pPr>
              <a:t>7/8/2009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21572D-8644-4D4D-909D-A32E8FC444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99692-461E-4231-9EDC-2B88375DB46A}" type="datetimeFigureOut">
              <a:rPr lang="en-US"/>
              <a:pPr>
                <a:defRPr/>
              </a:pPr>
              <a:t>7/8/2009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C53A6E-02F9-40D2-9E30-9C562F617C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5827DB-F0FD-484A-BC42-E5C62DDC4566}" type="datetimeFigureOut">
              <a:rPr lang="en-US"/>
              <a:pPr>
                <a:defRPr/>
              </a:pPr>
              <a:t>7/8/2009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FEA3D2-87CD-42D6-9F71-3316677130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pter_15_Graphic.jpg"/>
          <p:cNvPicPr>
            <a:picLocks noChangeAspect="1"/>
          </p:cNvPicPr>
          <p:nvPr/>
        </p:nvPicPr>
        <p:blipFill>
          <a:blip r:embed="rId3">
            <a:duotone>
              <a:schemeClr val="bg2">
                <a:shade val="45000"/>
                <a:satMod val="135000"/>
              </a:schemeClr>
              <a:prstClr val="white"/>
            </a:duotone>
          </a:blip>
          <a:srcRect b="18219"/>
          <a:stretch>
            <a:fillRect/>
          </a:stretch>
        </p:blipFill>
        <p:spPr>
          <a:xfrm>
            <a:off x="533400" y="533400"/>
            <a:ext cx="8077200" cy="6042962"/>
          </a:xfrm>
          <a:prstGeom prst="rect">
            <a:avLst/>
          </a:prstGeom>
        </p:spPr>
      </p:pic>
      <p:sp>
        <p:nvSpPr>
          <p:cNvPr id="14338" name="Subtitle 2"/>
          <p:cNvSpPr>
            <a:spLocks noGrp="1"/>
          </p:cNvSpPr>
          <p:nvPr>
            <p:ph type="subTitle" idx="1"/>
          </p:nvPr>
        </p:nvSpPr>
        <p:spPr>
          <a:xfrm>
            <a:off x="1447800" y="1828800"/>
            <a:ext cx="6400800" cy="1752600"/>
          </a:xfrm>
        </p:spPr>
        <p:txBody>
          <a:bodyPr/>
          <a:lstStyle/>
          <a:p>
            <a:pPr algn="l" eaLnBrk="1" hangingPunct="1"/>
            <a:r>
              <a:rPr lang="en-US" sz="5400" b="1" smtClean="0">
                <a:solidFill>
                  <a:srgbClr val="9E012F"/>
                </a:solidFill>
                <a:cs typeface="Tahoma" pitchFamily="34" charset="0"/>
              </a:rPr>
              <a:t>Writing User-Focused Instructions and Manuals</a:t>
            </a:r>
          </a:p>
        </p:txBody>
      </p:sp>
      <p:sp>
        <p:nvSpPr>
          <p:cNvPr id="5" name="Title 1"/>
          <p:cNvSpPr txBox="1">
            <a:spLocks/>
          </p:cNvSpPr>
          <p:nvPr/>
        </p:nvSpPr>
        <p:spPr>
          <a:xfrm>
            <a:off x="0" y="6172200"/>
            <a:ext cx="9144000" cy="685800"/>
          </a:xfrm>
          <a:prstGeom prst="rect">
            <a:avLst/>
          </a:prstGeom>
          <a:solidFill>
            <a:srgbClr val="2D6897"/>
          </a:solidFill>
        </p:spPr>
        <p:txBody>
          <a:bodyPr anchor="ctr">
            <a:normAutofit/>
          </a:bodyPr>
          <a:lstStyle/>
          <a:p>
            <a:pPr algn="ctr" fontAlgn="auto">
              <a:spcAft>
                <a:spcPts val="0"/>
              </a:spcAft>
              <a:defRPr/>
            </a:pPr>
            <a:r>
              <a:rPr lang="en-US" sz="2400" dirty="0">
                <a:solidFill>
                  <a:srgbClr val="B1C1D9"/>
                </a:solidFill>
                <a:latin typeface="Arial Black" pitchFamily="34" charset="0"/>
                <a:ea typeface="+mj-ea"/>
                <a:cs typeface="Arial" pitchFamily="34" charset="0"/>
              </a:rPr>
              <a:t>C    H    A    P    T    E    R      15</a:t>
            </a:r>
          </a:p>
        </p:txBody>
      </p:sp>
      <p:sp>
        <p:nvSpPr>
          <p:cNvPr id="10" name="Rectangle 9"/>
          <p:cNvSpPr/>
          <p:nvPr/>
        </p:nvSpPr>
        <p:spPr>
          <a:xfrm>
            <a:off x="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45820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0"/>
            <a:ext cx="9144000" cy="6858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lnSpcReduction="10000"/>
          </a:bodyPr>
          <a:lstStyle/>
          <a:p>
            <a:pPr marL="457200" indent="-457200" eaLnBrk="1" fontAlgn="auto" hangingPunct="1">
              <a:spcAft>
                <a:spcPts val="0"/>
              </a:spcAft>
              <a:buFont typeface="Arial" pitchFamily="34" charset="0"/>
              <a:buNone/>
              <a:defRPr/>
            </a:pPr>
            <a:r>
              <a:rPr lang="en-US" sz="2400" b="1" dirty="0" smtClean="0">
                <a:solidFill>
                  <a:srgbClr val="2D6897"/>
                </a:solidFill>
              </a:rPr>
              <a:t>Heading</a:t>
            </a:r>
            <a:r>
              <a:rPr lang="en-US" sz="2400" b="1" dirty="0" smtClean="0"/>
              <a:t> </a:t>
            </a:r>
          </a:p>
          <a:p>
            <a:pPr marL="457200" indent="-457200" eaLnBrk="1" fontAlgn="auto" hangingPunct="1">
              <a:spcAft>
                <a:spcPts val="0"/>
              </a:spcAft>
              <a:buFont typeface="Arial" pitchFamily="34" charset="0"/>
              <a:buNone/>
              <a:defRPr/>
            </a:pPr>
            <a:r>
              <a:rPr lang="en-US" sz="2400" dirty="0" smtClean="0"/>
              <a:t>____________________________</a:t>
            </a:r>
          </a:p>
          <a:p>
            <a:pPr marL="457200" indent="-457200" eaLnBrk="1" fontAlgn="auto" hangingPunct="1">
              <a:spcAft>
                <a:spcPts val="0"/>
              </a:spcAft>
              <a:buFont typeface="Arial" pitchFamily="34" charset="0"/>
              <a:buNone/>
              <a:defRPr/>
            </a:pPr>
            <a:r>
              <a:rPr lang="en-US" sz="2400" dirty="0" smtClean="0"/>
              <a:t>___________________________</a:t>
            </a:r>
          </a:p>
          <a:p>
            <a:pPr marL="457200" indent="-457200" eaLnBrk="1" fontAlgn="auto" hangingPunct="1">
              <a:spcAft>
                <a:spcPts val="0"/>
              </a:spcAft>
              <a:buFont typeface="Arial" pitchFamily="34" charset="0"/>
              <a:buNone/>
              <a:defRPr/>
            </a:pPr>
            <a:r>
              <a:rPr lang="en-US" sz="2400" dirty="0" smtClean="0"/>
              <a:t>____________________________</a:t>
            </a:r>
          </a:p>
          <a:p>
            <a:pPr marL="457200" indent="-457200" eaLnBrk="1" fontAlgn="auto" hangingPunct="1">
              <a:spcAft>
                <a:spcPts val="0"/>
              </a:spcAft>
              <a:buFont typeface="Arial" pitchFamily="34" charset="0"/>
              <a:buNone/>
              <a:defRPr/>
            </a:pPr>
            <a:r>
              <a:rPr lang="en-US" sz="2400" dirty="0" smtClean="0"/>
              <a:t>_________________________</a:t>
            </a:r>
          </a:p>
          <a:p>
            <a:pPr marL="457200" indent="-457200" eaLnBrk="1" fontAlgn="auto" hangingPunct="1">
              <a:spcAft>
                <a:spcPts val="0"/>
              </a:spcAft>
              <a:buFont typeface="Arial" pitchFamily="34" charset="0"/>
              <a:buNone/>
              <a:defRPr/>
            </a:pPr>
            <a:endParaRPr lang="en-US" sz="2400" dirty="0" smtClean="0"/>
          </a:p>
          <a:p>
            <a:pPr marL="457200" indent="-457200" eaLnBrk="1" fontAlgn="auto" hangingPunct="1">
              <a:spcAft>
                <a:spcPts val="0"/>
              </a:spcAft>
              <a:buFont typeface="Arial" pitchFamily="34" charset="0"/>
              <a:buNone/>
              <a:defRPr/>
            </a:pPr>
            <a:r>
              <a:rPr lang="en-US" sz="2400" dirty="0" smtClean="0"/>
              <a:t/>
            </a:r>
            <a:br>
              <a:rPr lang="en-US" sz="2400" dirty="0" smtClean="0"/>
            </a:br>
            <a:r>
              <a:rPr lang="en-US" sz="1800" b="1" dirty="0" smtClean="0">
                <a:solidFill>
                  <a:srgbClr val="2D6897"/>
                </a:solidFill>
              </a:rPr>
              <a:t>Subheading</a:t>
            </a:r>
          </a:p>
          <a:p>
            <a:pPr marL="457200" indent="-457200" eaLnBrk="1" fontAlgn="auto" hangingPunct="1">
              <a:spcAft>
                <a:spcPts val="0"/>
              </a:spcAft>
              <a:buFont typeface="Arial" pitchFamily="34" charset="0"/>
              <a:buNone/>
              <a:defRPr/>
            </a:pPr>
            <a:r>
              <a:rPr lang="en-US" sz="2400" dirty="0" smtClean="0"/>
              <a:t>	_____________________________________________</a:t>
            </a:r>
          </a:p>
          <a:p>
            <a:pPr marL="457200" indent="-457200" eaLnBrk="1" fontAlgn="auto" hangingPunct="1">
              <a:spcAft>
                <a:spcPts val="0"/>
              </a:spcAft>
              <a:buFont typeface="Arial" pitchFamily="34" charset="0"/>
              <a:buNone/>
              <a:defRPr/>
            </a:pPr>
            <a:r>
              <a:rPr lang="en-US" sz="2400" dirty="0" smtClean="0"/>
              <a:t>	</a:t>
            </a:r>
            <a:r>
              <a:rPr lang="en-US" sz="1800" dirty="0" smtClean="0"/>
              <a:t>1</a:t>
            </a:r>
            <a:r>
              <a:rPr lang="en-US" sz="2400" dirty="0" smtClean="0"/>
              <a:t>.________________________________________________</a:t>
            </a:r>
            <a:r>
              <a:rPr lang="en-US" sz="1800" dirty="0" smtClean="0"/>
              <a:t>2</a:t>
            </a:r>
            <a:r>
              <a:rPr lang="en-US" sz="2400" dirty="0" smtClean="0"/>
              <a:t>.________________________________________________</a:t>
            </a:r>
          </a:p>
          <a:p>
            <a:pPr marL="457200" indent="-457200" eaLnBrk="1" fontAlgn="auto" hangingPunct="1">
              <a:spcAft>
                <a:spcPts val="0"/>
              </a:spcAft>
              <a:buFont typeface="Arial" pitchFamily="34" charset="0"/>
              <a:buNone/>
              <a:defRPr/>
            </a:pPr>
            <a:r>
              <a:rPr lang="en-US" sz="2400" dirty="0" smtClean="0"/>
              <a:t>	</a:t>
            </a:r>
            <a:r>
              <a:rPr lang="en-US" sz="1800" dirty="0" smtClean="0"/>
              <a:t>3</a:t>
            </a:r>
            <a:r>
              <a:rPr lang="en-US" sz="2400" dirty="0" smtClean="0"/>
              <a:t>. _______________________________________________</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Design the Visual Information</a:t>
            </a:r>
          </a:p>
        </p:txBody>
      </p:sp>
      <p:sp useBgFill="1">
        <p:nvSpPr>
          <p:cNvPr id="6" name="Rectangle 5"/>
          <p:cNvSpPr/>
          <p:nvPr/>
        </p:nvSpPr>
        <p:spPr>
          <a:xfrm>
            <a:off x="6324600" y="1676400"/>
            <a:ext cx="2057400" cy="207327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16200000" flipH="1">
            <a:off x="6324600" y="1676400"/>
            <a:ext cx="2057400" cy="2057400"/>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5400000" flipH="1" flipV="1">
            <a:off x="6324600" y="1676400"/>
            <a:ext cx="2057400" cy="205740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791200" y="2057400"/>
            <a:ext cx="1219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791200" y="2590800"/>
            <a:ext cx="990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5791200" y="3276600"/>
            <a:ext cx="1447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778" name="TextBox 23"/>
          <p:cNvSpPr txBox="1">
            <a:spLocks noChangeArrowheads="1"/>
          </p:cNvSpPr>
          <p:nvPr/>
        </p:nvSpPr>
        <p:spPr bwMode="auto">
          <a:xfrm>
            <a:off x="5105400" y="1752600"/>
            <a:ext cx="685800" cy="369888"/>
          </a:xfrm>
          <a:prstGeom prst="rect">
            <a:avLst/>
          </a:prstGeom>
          <a:noFill/>
          <a:ln w="9525">
            <a:noFill/>
            <a:miter lim="800000"/>
            <a:headEnd/>
            <a:tailEnd/>
          </a:ln>
        </p:spPr>
        <p:txBody>
          <a:bodyPr>
            <a:spAutoFit/>
          </a:bodyPr>
          <a:lstStyle/>
          <a:p>
            <a:r>
              <a:rPr lang="en-US">
                <a:latin typeface="Calibri" pitchFamily="34" charset="0"/>
              </a:rPr>
              <a:t>____</a:t>
            </a:r>
          </a:p>
        </p:txBody>
      </p:sp>
      <p:sp>
        <p:nvSpPr>
          <p:cNvPr id="32779" name="TextBox 24"/>
          <p:cNvSpPr txBox="1">
            <a:spLocks noChangeArrowheads="1"/>
          </p:cNvSpPr>
          <p:nvPr/>
        </p:nvSpPr>
        <p:spPr bwMode="auto">
          <a:xfrm>
            <a:off x="5105400" y="2286000"/>
            <a:ext cx="685800" cy="369888"/>
          </a:xfrm>
          <a:prstGeom prst="rect">
            <a:avLst/>
          </a:prstGeom>
          <a:noFill/>
          <a:ln w="9525">
            <a:noFill/>
            <a:miter lim="800000"/>
            <a:headEnd/>
            <a:tailEnd/>
          </a:ln>
        </p:spPr>
        <p:txBody>
          <a:bodyPr>
            <a:spAutoFit/>
          </a:bodyPr>
          <a:lstStyle/>
          <a:p>
            <a:r>
              <a:rPr lang="en-US">
                <a:latin typeface="Calibri" pitchFamily="34" charset="0"/>
              </a:rPr>
              <a:t>____</a:t>
            </a:r>
          </a:p>
        </p:txBody>
      </p:sp>
      <p:sp>
        <p:nvSpPr>
          <p:cNvPr id="32780" name="TextBox 25"/>
          <p:cNvSpPr txBox="1">
            <a:spLocks noChangeArrowheads="1"/>
          </p:cNvSpPr>
          <p:nvPr/>
        </p:nvSpPr>
        <p:spPr bwMode="auto">
          <a:xfrm>
            <a:off x="5105400" y="3048000"/>
            <a:ext cx="685800" cy="369888"/>
          </a:xfrm>
          <a:prstGeom prst="rect">
            <a:avLst/>
          </a:prstGeom>
          <a:noFill/>
          <a:ln w="9525">
            <a:noFill/>
            <a:miter lim="800000"/>
            <a:headEnd/>
            <a:tailEnd/>
          </a:ln>
        </p:spPr>
        <p:txBody>
          <a:bodyPr>
            <a:spAutoFit/>
          </a:bodyPr>
          <a:lstStyle/>
          <a:p>
            <a:r>
              <a:rPr lang="en-US">
                <a:latin typeface="Calibri" pitchFamily="34" charset="0"/>
              </a:rPr>
              <a:t>____</a:t>
            </a:r>
          </a:p>
        </p:txBody>
      </p:sp>
      <p:sp>
        <p:nvSpPr>
          <p:cNvPr id="32781" name="TextBox 26"/>
          <p:cNvSpPr txBox="1">
            <a:spLocks noChangeArrowheads="1"/>
          </p:cNvSpPr>
          <p:nvPr/>
        </p:nvSpPr>
        <p:spPr bwMode="auto">
          <a:xfrm>
            <a:off x="6248400" y="3810000"/>
            <a:ext cx="2057400" cy="276225"/>
          </a:xfrm>
          <a:prstGeom prst="rect">
            <a:avLst/>
          </a:prstGeom>
          <a:noFill/>
          <a:ln w="9525">
            <a:noFill/>
            <a:miter lim="800000"/>
            <a:headEnd/>
            <a:tailEnd/>
          </a:ln>
        </p:spPr>
        <p:txBody>
          <a:bodyPr>
            <a:spAutoFit/>
          </a:bodyPr>
          <a:lstStyle/>
          <a:p>
            <a:r>
              <a:rPr lang="en-US" sz="1200">
                <a:latin typeface="Calibri" pitchFamily="34" charset="0"/>
              </a:rPr>
              <a:t>Figure 1: _________</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fontScale="92500" lnSpcReduction="10000"/>
          </a:bodyPr>
          <a:lstStyle/>
          <a:p>
            <a:pPr marL="457200" indent="-457200" eaLnBrk="1" fontAlgn="auto" hangingPunct="1">
              <a:spcAft>
                <a:spcPts val="0"/>
              </a:spcAft>
              <a:buFont typeface="Arial" pitchFamily="34" charset="0"/>
              <a:buChar char="•"/>
              <a:defRPr/>
            </a:pPr>
            <a:r>
              <a:rPr lang="en-US" dirty="0" smtClean="0"/>
              <a:t>Provide a safety alert adequate for the circumstances and severity of the hazard.</a:t>
            </a:r>
          </a:p>
          <a:p>
            <a:pPr marL="914400" lvl="1" indent="-457200" eaLnBrk="1" fontAlgn="auto" hangingPunct="1">
              <a:spcAft>
                <a:spcPts val="0"/>
              </a:spcAft>
              <a:buFont typeface="Arial" pitchFamily="34" charset="0"/>
              <a:buChar char="–"/>
              <a:defRPr/>
            </a:pPr>
            <a:r>
              <a:rPr lang="en-US" dirty="0" smtClean="0"/>
              <a:t>Use the word “Danger” to indicate that death or serious injury </a:t>
            </a:r>
            <a:r>
              <a:rPr lang="en-US" b="1" dirty="0" smtClean="0"/>
              <a:t>will</a:t>
            </a:r>
            <a:r>
              <a:rPr lang="en-US" dirty="0" smtClean="0"/>
              <a:t> occur.</a:t>
            </a:r>
          </a:p>
          <a:p>
            <a:pPr marL="914400" lvl="1" indent="-457200" eaLnBrk="1" fontAlgn="auto" hangingPunct="1">
              <a:spcAft>
                <a:spcPts val="0"/>
              </a:spcAft>
              <a:buFont typeface="Arial" pitchFamily="34" charset="0"/>
              <a:buChar char="–"/>
              <a:defRPr/>
            </a:pPr>
            <a:r>
              <a:rPr lang="en-US" dirty="0" smtClean="0"/>
              <a:t>Use “Warning” to indicate that death or serious injury </a:t>
            </a:r>
            <a:r>
              <a:rPr lang="en-US" b="1" dirty="0" smtClean="0"/>
              <a:t>could</a:t>
            </a:r>
            <a:r>
              <a:rPr lang="en-US" dirty="0" smtClean="0"/>
              <a:t> occur.</a:t>
            </a:r>
          </a:p>
          <a:p>
            <a:pPr marL="914400" lvl="1" indent="-457200" eaLnBrk="1" fontAlgn="auto" hangingPunct="1">
              <a:spcAft>
                <a:spcPts val="0"/>
              </a:spcAft>
              <a:buFont typeface="Arial" pitchFamily="34" charset="0"/>
              <a:buChar char="–"/>
              <a:defRPr/>
            </a:pPr>
            <a:r>
              <a:rPr lang="en-US" dirty="0" smtClean="0"/>
              <a:t>Use “Caution” to indicate that a minor injury </a:t>
            </a:r>
            <a:r>
              <a:rPr lang="en-US" b="1" dirty="0" smtClean="0"/>
              <a:t>might</a:t>
            </a:r>
            <a:r>
              <a:rPr lang="en-US" dirty="0" smtClean="0"/>
              <a:t> occur.</a:t>
            </a:r>
          </a:p>
          <a:p>
            <a:pPr marL="457200" indent="-457200" eaLnBrk="1" fontAlgn="auto" hangingPunct="1">
              <a:spcAft>
                <a:spcPts val="0"/>
              </a:spcAft>
              <a:buFont typeface="Arial" pitchFamily="34" charset="0"/>
              <a:buChar char="•"/>
              <a:defRPr/>
            </a:pPr>
            <a:r>
              <a:rPr lang="en-US" dirty="0" smtClean="0"/>
              <a:t>Place the safety alert where users will see it before they perform the task that will endanger them.</a:t>
            </a: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Design the Safety Information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600200"/>
            <a:ext cx="8229600" cy="4953000"/>
          </a:xfrm>
        </p:spPr>
        <p:txBody>
          <a:bodyPr/>
          <a:lstStyle/>
          <a:p>
            <a:pPr marL="457200" indent="-457200" eaLnBrk="1" hangingPunct="1"/>
            <a:r>
              <a:rPr lang="en-US" smtClean="0"/>
              <a:t>Use action verbs.</a:t>
            </a:r>
          </a:p>
          <a:p>
            <a:pPr marL="457200" indent="-457200" eaLnBrk="1" hangingPunct="1"/>
            <a:r>
              <a:rPr lang="en-US" smtClean="0"/>
              <a:t>Use imperative sentences.</a:t>
            </a:r>
          </a:p>
          <a:p>
            <a:pPr marL="457200" indent="-457200" eaLnBrk="1" hangingPunct="1"/>
            <a:r>
              <a:rPr lang="en-US" smtClean="0"/>
              <a:t>Use task-oriented headings.</a:t>
            </a:r>
          </a:p>
          <a:p>
            <a:pPr marL="457200" indent="-457200" eaLnBrk="1" hangingPunct="1"/>
            <a:r>
              <a:rPr lang="en-US" smtClean="0"/>
              <a:t>Use simple and specific language.</a:t>
            </a:r>
          </a:p>
          <a:p>
            <a:pPr marL="457200" indent="-457200" eaLnBrk="1" hangingPunct="1"/>
            <a:r>
              <a:rPr lang="en-US" smtClean="0"/>
              <a:t>Use language your readers will understand. </a:t>
            </a:r>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Use Reader-Focused Language?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7"/>
          <p:cNvSpPr>
            <a:spLocks noGrp="1"/>
          </p:cNvSpPr>
          <p:nvPr>
            <p:ph idx="1"/>
          </p:nvPr>
        </p:nvSpPr>
        <p:spPr/>
        <p:txBody>
          <a:bodyPr/>
          <a:lstStyle/>
          <a:p>
            <a:pPr eaLnBrk="1" hangingPunct="1">
              <a:buFont typeface="Arial" charset="0"/>
              <a:buNone/>
            </a:pPr>
            <a:r>
              <a:rPr lang="en-US" smtClean="0"/>
              <a:t>Action verbs tell readers what to do.</a:t>
            </a:r>
          </a:p>
          <a:p>
            <a:pPr eaLnBrk="1" hangingPunct="1">
              <a:buFont typeface="Arial" charset="0"/>
              <a:buNone/>
            </a:pPr>
            <a:endParaRPr lang="en-US" smtClean="0"/>
          </a:p>
          <a:p>
            <a:pPr eaLnBrk="1" hangingPunct="1">
              <a:buFont typeface="Arial" charset="0"/>
              <a:buNone/>
            </a:pPr>
            <a:r>
              <a:rPr lang="en-US" sz="2400" b="1" smtClean="0"/>
              <a:t>Weak verb</a:t>
            </a:r>
          </a:p>
          <a:p>
            <a:pPr eaLnBrk="1" hangingPunct="1">
              <a:buFont typeface="Arial" charset="0"/>
              <a:buNone/>
            </a:pPr>
            <a:r>
              <a:rPr lang="en-US" sz="2400" smtClean="0"/>
              <a:t>•Get ink stains out with hairspray. </a:t>
            </a:r>
          </a:p>
          <a:p>
            <a:pPr eaLnBrk="1" hangingPunct="1">
              <a:buFont typeface="Arial" charset="0"/>
              <a:buNone/>
            </a:pPr>
            <a:endParaRPr lang="en-US" sz="2400" smtClean="0"/>
          </a:p>
          <a:p>
            <a:pPr eaLnBrk="1" hangingPunct="1">
              <a:buFont typeface="Arial" charset="0"/>
              <a:buNone/>
            </a:pPr>
            <a:r>
              <a:rPr lang="en-US" sz="2400" b="1" smtClean="0"/>
              <a:t>Action verb</a:t>
            </a:r>
          </a:p>
          <a:p>
            <a:pPr eaLnBrk="1" hangingPunct="1">
              <a:buFont typeface="Arial" charset="0"/>
              <a:buNone/>
            </a:pPr>
            <a:r>
              <a:rPr lang="en-US" sz="2400" smtClean="0"/>
              <a:t>•Remove ink stains by spraying hairspray on them.</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Action Verbs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a:bodyPr>
          <a:lstStyle/>
          <a:p>
            <a:pPr marL="0" indent="0" eaLnBrk="1" fontAlgn="auto" hangingPunct="1">
              <a:spcAft>
                <a:spcPts val="0"/>
              </a:spcAft>
              <a:buFont typeface="Arial" pitchFamily="34" charset="0"/>
              <a:buNone/>
              <a:defRPr/>
            </a:pPr>
            <a:r>
              <a:rPr lang="en-US" dirty="0" smtClean="0"/>
              <a:t>Imperative sentences are commands with “you” as the understood subject.</a:t>
            </a:r>
          </a:p>
          <a:p>
            <a:pPr marL="457200" indent="-457200" eaLnBrk="1" fontAlgn="auto" hangingPunct="1">
              <a:spcAft>
                <a:spcPts val="0"/>
              </a:spcAft>
              <a:buFont typeface="Arial" pitchFamily="34" charset="0"/>
              <a:buNone/>
              <a:defRPr/>
            </a:pPr>
            <a:endParaRPr lang="en-US" sz="2400" b="1" dirty="0" smtClean="0"/>
          </a:p>
          <a:p>
            <a:pPr marL="457200" indent="-457200" eaLnBrk="1" fontAlgn="auto" hangingPunct="1">
              <a:spcAft>
                <a:spcPts val="0"/>
              </a:spcAft>
              <a:buFont typeface="Arial" pitchFamily="34" charset="0"/>
              <a:buNone/>
              <a:defRPr/>
            </a:pPr>
            <a:r>
              <a:rPr lang="en-US" sz="2400" b="1" dirty="0" smtClean="0"/>
              <a:t>Writer-Style</a:t>
            </a:r>
          </a:p>
          <a:p>
            <a:pPr marL="457200" indent="-457200" eaLnBrk="1" fontAlgn="auto" hangingPunct="1">
              <a:spcAft>
                <a:spcPts val="0"/>
              </a:spcAft>
              <a:buFont typeface="Arial" pitchFamily="34" charset="0"/>
              <a:buChar char="•"/>
              <a:defRPr/>
            </a:pPr>
            <a:r>
              <a:rPr lang="en-US" sz="2400" dirty="0" smtClean="0"/>
              <a:t>The next step is measuring out the proper amount of soap according to the directions on the box or bottle.</a:t>
            </a:r>
          </a:p>
          <a:p>
            <a:pPr marL="457200" indent="-457200" eaLnBrk="1" fontAlgn="auto" hangingPunct="1">
              <a:spcAft>
                <a:spcPts val="0"/>
              </a:spcAft>
              <a:buFont typeface="Arial" pitchFamily="34" charset="0"/>
              <a:buNone/>
              <a:defRPr/>
            </a:pPr>
            <a:endParaRPr lang="en-US" sz="2400" dirty="0" smtClean="0"/>
          </a:p>
          <a:p>
            <a:pPr marL="457200" indent="-457200" eaLnBrk="1" fontAlgn="auto" hangingPunct="1">
              <a:spcAft>
                <a:spcPts val="0"/>
              </a:spcAft>
              <a:buFont typeface="Arial" pitchFamily="34" charset="0"/>
              <a:buNone/>
              <a:defRPr/>
            </a:pPr>
            <a:r>
              <a:rPr lang="en-US" sz="2400" b="1" dirty="0" smtClean="0"/>
              <a:t>Imperative</a:t>
            </a:r>
          </a:p>
          <a:p>
            <a:pPr marL="457200" indent="-457200" eaLnBrk="1" fontAlgn="auto" hangingPunct="1">
              <a:spcAft>
                <a:spcPts val="0"/>
              </a:spcAft>
              <a:buFont typeface="Arial" pitchFamily="34" charset="0"/>
              <a:buChar char="•"/>
              <a:defRPr/>
            </a:pPr>
            <a:r>
              <a:rPr lang="en-US" sz="2400" dirty="0" smtClean="0"/>
              <a:t>Measure out the proper amount of soap according to the directions on the box or bottle. </a:t>
            </a:r>
          </a:p>
          <a:p>
            <a:pPr marL="457200" indent="-457200" eaLnBrk="1" fontAlgn="auto" hangingPunct="1">
              <a:spcAft>
                <a:spcPts val="0"/>
              </a:spcAft>
              <a:buFont typeface="Arial" pitchFamily="34" charset="0"/>
              <a:buNone/>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Imperative Sentences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9"/>
          <p:cNvSpPr>
            <a:spLocks noGrp="1"/>
          </p:cNvSpPr>
          <p:nvPr>
            <p:ph type="body" idx="1"/>
          </p:nvPr>
        </p:nvSpPr>
        <p:spPr>
          <a:xfrm>
            <a:off x="457200" y="2743200"/>
            <a:ext cx="4040188" cy="639763"/>
          </a:xfrm>
        </p:spPr>
        <p:txBody>
          <a:bodyPr/>
          <a:lstStyle/>
          <a:p>
            <a:pPr eaLnBrk="1" hangingPunct="1"/>
            <a:r>
              <a:rPr lang="en-US" smtClean="0"/>
              <a:t>Not Task-Oriented</a:t>
            </a:r>
          </a:p>
        </p:txBody>
      </p:sp>
      <p:sp>
        <p:nvSpPr>
          <p:cNvPr id="43010" name="Content Placeholder 10"/>
          <p:cNvSpPr>
            <a:spLocks noGrp="1"/>
          </p:cNvSpPr>
          <p:nvPr>
            <p:ph sz="half" idx="2"/>
          </p:nvPr>
        </p:nvSpPr>
        <p:spPr>
          <a:xfrm>
            <a:off x="457200" y="3382963"/>
            <a:ext cx="4040188" cy="3951287"/>
          </a:xfrm>
        </p:spPr>
        <p:txBody>
          <a:bodyPr/>
          <a:lstStyle/>
          <a:p>
            <a:pPr eaLnBrk="1" hangingPunct="1"/>
            <a:r>
              <a:rPr lang="en-US" smtClean="0"/>
              <a:t>Clothing Piles</a:t>
            </a:r>
          </a:p>
          <a:p>
            <a:pPr eaLnBrk="1" hangingPunct="1"/>
            <a:r>
              <a:rPr lang="en-US" smtClean="0"/>
              <a:t>Stain Removal</a:t>
            </a:r>
          </a:p>
          <a:p>
            <a:pPr eaLnBrk="1" hangingPunct="1"/>
            <a:r>
              <a:rPr lang="en-US" smtClean="0"/>
              <a:t>Washer</a:t>
            </a:r>
          </a:p>
          <a:p>
            <a:pPr eaLnBrk="1" hangingPunct="1"/>
            <a:r>
              <a:rPr lang="en-US" smtClean="0"/>
              <a:t>Dryer</a:t>
            </a:r>
          </a:p>
          <a:p>
            <a:pPr eaLnBrk="1" hangingPunct="1"/>
            <a:r>
              <a:rPr lang="en-US" smtClean="0"/>
              <a:t>The Process of Folding</a:t>
            </a:r>
          </a:p>
        </p:txBody>
      </p:sp>
      <p:sp>
        <p:nvSpPr>
          <p:cNvPr id="43011" name="Text Placeholder 11"/>
          <p:cNvSpPr>
            <a:spLocks noGrp="1"/>
          </p:cNvSpPr>
          <p:nvPr>
            <p:ph type="body" sz="quarter" idx="3"/>
          </p:nvPr>
        </p:nvSpPr>
        <p:spPr>
          <a:xfrm>
            <a:off x="4645025" y="2743200"/>
            <a:ext cx="4041775" cy="639763"/>
          </a:xfrm>
        </p:spPr>
        <p:txBody>
          <a:bodyPr/>
          <a:lstStyle/>
          <a:p>
            <a:pPr eaLnBrk="1" hangingPunct="1"/>
            <a:r>
              <a:rPr lang="en-US" smtClean="0"/>
              <a:t>Task Oriented</a:t>
            </a:r>
          </a:p>
        </p:txBody>
      </p:sp>
      <p:sp>
        <p:nvSpPr>
          <p:cNvPr id="43012" name="Content Placeholder 12"/>
          <p:cNvSpPr>
            <a:spLocks noGrp="1"/>
          </p:cNvSpPr>
          <p:nvPr>
            <p:ph sz="quarter" idx="4"/>
          </p:nvPr>
        </p:nvSpPr>
        <p:spPr>
          <a:xfrm>
            <a:off x="4645025" y="3382963"/>
            <a:ext cx="4041775" cy="3951287"/>
          </a:xfrm>
        </p:spPr>
        <p:txBody>
          <a:bodyPr/>
          <a:lstStyle/>
          <a:p>
            <a:pPr marL="457200" lvl="1" indent="-457200" eaLnBrk="1" hangingPunct="1">
              <a:buFont typeface="Arial" charset="0"/>
              <a:buChar char="•"/>
            </a:pPr>
            <a:r>
              <a:rPr lang="en-US" sz="2400" smtClean="0"/>
              <a:t>Sorting Laundry</a:t>
            </a:r>
          </a:p>
          <a:p>
            <a:pPr marL="457200" lvl="1" indent="-457200" eaLnBrk="1" hangingPunct="1">
              <a:buFont typeface="Arial" charset="0"/>
              <a:buChar char="•"/>
            </a:pPr>
            <a:r>
              <a:rPr lang="en-US" sz="2400" smtClean="0"/>
              <a:t>Removing Stains</a:t>
            </a:r>
          </a:p>
          <a:p>
            <a:pPr marL="457200" lvl="1" indent="-457200" eaLnBrk="1" hangingPunct="1">
              <a:buFont typeface="Arial" charset="0"/>
              <a:buChar char="•"/>
            </a:pPr>
            <a:r>
              <a:rPr lang="en-US" sz="2400" smtClean="0"/>
              <a:t>Washing Laundry</a:t>
            </a:r>
          </a:p>
          <a:p>
            <a:pPr marL="457200" lvl="1" indent="-457200" eaLnBrk="1" hangingPunct="1">
              <a:buFont typeface="Arial" charset="0"/>
              <a:buChar char="•"/>
            </a:pPr>
            <a:r>
              <a:rPr lang="en-US" sz="2400" smtClean="0"/>
              <a:t>Drying Laundry</a:t>
            </a:r>
          </a:p>
          <a:p>
            <a:pPr marL="457200" lvl="1" indent="-457200" eaLnBrk="1" hangingPunct="1">
              <a:buFont typeface="Arial" charset="0"/>
              <a:buChar char="•"/>
            </a:pPr>
            <a:r>
              <a:rPr lang="en-US" sz="2400" smtClean="0"/>
              <a:t>Folding Laundry</a:t>
            </a:r>
          </a:p>
          <a:p>
            <a:pPr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Task-Oriented Headings</a:t>
            </a:r>
          </a:p>
        </p:txBody>
      </p:sp>
      <p:sp>
        <p:nvSpPr>
          <p:cNvPr id="43015" name="Content Placeholder 2"/>
          <p:cNvSpPr txBox="1">
            <a:spLocks/>
          </p:cNvSpPr>
          <p:nvPr/>
        </p:nvSpPr>
        <p:spPr bwMode="auto">
          <a:xfrm>
            <a:off x="457200" y="1600200"/>
            <a:ext cx="8229600" cy="4953000"/>
          </a:xfrm>
          <a:prstGeom prst="rect">
            <a:avLst/>
          </a:prstGeom>
          <a:noFill/>
          <a:ln w="9525">
            <a:noFill/>
            <a:miter lim="800000"/>
            <a:headEnd/>
            <a:tailEnd/>
          </a:ln>
        </p:spPr>
        <p:txBody>
          <a:bodyPr anchor="b"/>
          <a:lstStyle/>
          <a:p>
            <a:pPr>
              <a:spcBef>
                <a:spcPct val="20000"/>
              </a:spcBef>
              <a:buFont typeface="Arial" charset="0"/>
              <a:buNone/>
            </a:pPr>
            <a:endParaRPr lang="en-US" sz="2400" b="1">
              <a:latin typeface="Calibri" pitchFamily="34" charset="0"/>
            </a:endParaRPr>
          </a:p>
        </p:txBody>
      </p:sp>
      <p:sp>
        <p:nvSpPr>
          <p:cNvPr id="43016" name="TextBox 15"/>
          <p:cNvSpPr txBox="1">
            <a:spLocks noChangeArrowheads="1"/>
          </p:cNvSpPr>
          <p:nvPr/>
        </p:nvSpPr>
        <p:spPr bwMode="auto">
          <a:xfrm>
            <a:off x="457200" y="1600200"/>
            <a:ext cx="7772400" cy="1354138"/>
          </a:xfrm>
          <a:prstGeom prst="rect">
            <a:avLst/>
          </a:prstGeom>
          <a:noFill/>
          <a:ln w="9525">
            <a:noFill/>
            <a:miter lim="800000"/>
            <a:headEnd/>
            <a:tailEnd/>
          </a:ln>
        </p:spPr>
        <p:txBody>
          <a:bodyPr>
            <a:spAutoFit/>
          </a:bodyPr>
          <a:lstStyle/>
          <a:p>
            <a:r>
              <a:rPr lang="en-US" sz="3200">
                <a:latin typeface="Calibri" pitchFamily="34" charset="0"/>
              </a:rPr>
              <a:t>Task-oriented headings focus on action by using verbs or the words “how to.”</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1600200"/>
            <a:ext cx="8229600" cy="4953000"/>
          </a:xfrm>
        </p:spPr>
        <p:txBody>
          <a:bodyPr/>
          <a:lstStyle/>
          <a:p>
            <a:pPr marL="0" indent="0" eaLnBrk="1" hangingPunct="1">
              <a:buFont typeface="Arial" charset="0"/>
              <a:buNone/>
            </a:pPr>
            <a:r>
              <a:rPr lang="en-US" smtClean="0"/>
              <a:t>Simple and specific language is not “fancy” or vague. </a:t>
            </a:r>
          </a:p>
          <a:p>
            <a:pPr marL="0" indent="0" eaLnBrk="1" hangingPunct="1">
              <a:buFont typeface="Arial" charset="0"/>
              <a:buNone/>
            </a:pPr>
            <a:endParaRPr lang="en-US" sz="2400" smtClean="0"/>
          </a:p>
          <a:p>
            <a:pPr marL="0" indent="0" eaLnBrk="1" hangingPunct="1">
              <a:buFont typeface="Arial" charset="0"/>
              <a:buNone/>
            </a:pPr>
            <a:r>
              <a:rPr lang="en-US" sz="2400" b="1" smtClean="0"/>
              <a:t>Fancy and vague</a:t>
            </a:r>
          </a:p>
          <a:p>
            <a:pPr marL="0" indent="0" eaLnBrk="1" hangingPunct="1">
              <a:buFont typeface="Arial" charset="0"/>
              <a:buNone/>
            </a:pPr>
            <a:r>
              <a:rPr lang="en-US" sz="2400" smtClean="0"/>
              <a:t>•Deposit the initial load of garments into the washing apparatus tub. </a:t>
            </a:r>
          </a:p>
          <a:p>
            <a:pPr marL="0" indent="0" eaLnBrk="1" hangingPunct="1">
              <a:buFont typeface="Arial" charset="0"/>
              <a:buNone/>
            </a:pPr>
            <a:endParaRPr lang="en-US" sz="2400" smtClean="0"/>
          </a:p>
          <a:p>
            <a:pPr marL="0" indent="0" eaLnBrk="1" hangingPunct="1">
              <a:buFont typeface="Arial" charset="0"/>
              <a:buNone/>
            </a:pPr>
            <a:r>
              <a:rPr lang="en-US" sz="2400" b="1" smtClean="0"/>
              <a:t>Simple and specific</a:t>
            </a:r>
          </a:p>
          <a:p>
            <a:pPr marL="0" indent="0" eaLnBrk="1" hangingPunct="1">
              <a:buFont typeface="Arial" charset="0"/>
              <a:buNone/>
            </a:pPr>
            <a:r>
              <a:rPr lang="en-US" sz="2400" smtClean="0"/>
              <a:t>•Put the first load of clothes into the washer.</a:t>
            </a:r>
          </a:p>
          <a:p>
            <a:pPr marL="0" indent="0" eaLnBrk="1" hangingPunct="1"/>
            <a:endParaRPr lang="en-US" smtClean="0"/>
          </a:p>
          <a:p>
            <a:pPr marL="0" indent="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Simple and Specific Language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457200" y="1600200"/>
            <a:ext cx="8229600" cy="4953000"/>
          </a:xfrm>
        </p:spPr>
        <p:txBody>
          <a:bodyPr/>
          <a:lstStyle/>
          <a:p>
            <a:pPr marL="0" indent="0" eaLnBrk="1" hangingPunct="1">
              <a:lnSpc>
                <a:spcPct val="90000"/>
              </a:lnSpc>
              <a:buFont typeface="Arial" charset="0"/>
              <a:buNone/>
            </a:pPr>
            <a:r>
              <a:rPr lang="en-US" smtClean="0"/>
              <a:t>Depending on your readers, they may or may not understand technical terminology.</a:t>
            </a:r>
          </a:p>
          <a:p>
            <a:pPr marL="0" indent="0" eaLnBrk="1" hangingPunct="1">
              <a:lnSpc>
                <a:spcPct val="90000"/>
              </a:lnSpc>
              <a:buFont typeface="Arial" charset="0"/>
              <a:buNone/>
            </a:pPr>
            <a:endParaRPr lang="en-US" sz="3000" smtClean="0"/>
          </a:p>
          <a:p>
            <a:pPr marL="0" indent="0" eaLnBrk="1" hangingPunct="1">
              <a:lnSpc>
                <a:spcPct val="90000"/>
              </a:lnSpc>
              <a:buFont typeface="Arial" charset="0"/>
              <a:buNone/>
            </a:pPr>
            <a:r>
              <a:rPr lang="en-US" sz="2400" b="1" smtClean="0"/>
              <a:t>Inappropriate use of terminology</a:t>
            </a:r>
          </a:p>
          <a:p>
            <a:pPr marL="0" indent="0" eaLnBrk="1" hangingPunct="1">
              <a:lnSpc>
                <a:spcPct val="90000"/>
              </a:lnSpc>
              <a:buFont typeface="Arial" charset="0"/>
              <a:buNone/>
            </a:pPr>
            <a:r>
              <a:rPr lang="en-US" sz="2400" smtClean="0"/>
              <a:t>Q: 	Why won’t my dryer turn on?</a:t>
            </a:r>
          </a:p>
          <a:p>
            <a:pPr marL="0" indent="0" eaLnBrk="1" hangingPunct="1">
              <a:lnSpc>
                <a:spcPct val="90000"/>
              </a:lnSpc>
              <a:buFont typeface="Arial" charset="0"/>
              <a:buNone/>
            </a:pPr>
            <a:r>
              <a:rPr lang="en-US" sz="2400" smtClean="0"/>
              <a:t>A: 	Check to see that the loading door of the tumbler is</a:t>
            </a:r>
          </a:p>
          <a:p>
            <a:pPr marL="0" indent="0" eaLnBrk="1" hangingPunct="1">
              <a:lnSpc>
                <a:spcPct val="90000"/>
              </a:lnSpc>
              <a:buFont typeface="Arial" charset="0"/>
              <a:buNone/>
            </a:pPr>
            <a:r>
              <a:rPr lang="en-US" sz="2400" smtClean="0"/>
              <a:t>	completely closed.</a:t>
            </a:r>
          </a:p>
          <a:p>
            <a:pPr marL="0" indent="0" eaLnBrk="1" hangingPunct="1">
              <a:lnSpc>
                <a:spcPct val="90000"/>
              </a:lnSpc>
              <a:buFont typeface="Arial" charset="0"/>
              <a:buNone/>
            </a:pPr>
            <a:endParaRPr lang="en-US" sz="2000" smtClean="0"/>
          </a:p>
          <a:p>
            <a:pPr marL="0" indent="0" eaLnBrk="1" hangingPunct="1">
              <a:lnSpc>
                <a:spcPct val="90000"/>
              </a:lnSpc>
              <a:buFont typeface="Arial" charset="0"/>
              <a:buNone/>
            </a:pPr>
            <a:r>
              <a:rPr lang="en-US" sz="2400" b="1" smtClean="0"/>
              <a:t>Appropriate </a:t>
            </a:r>
          </a:p>
          <a:p>
            <a:pPr marL="0" indent="0" eaLnBrk="1" hangingPunct="1">
              <a:lnSpc>
                <a:spcPct val="90000"/>
              </a:lnSpc>
              <a:buFont typeface="Arial" charset="0"/>
              <a:buNone/>
            </a:pPr>
            <a:r>
              <a:rPr lang="en-US" sz="2400" smtClean="0"/>
              <a:t>Q: 	Why won’t my dryer turn on?</a:t>
            </a:r>
          </a:p>
          <a:p>
            <a:pPr marL="0" indent="0" eaLnBrk="1" hangingPunct="1">
              <a:lnSpc>
                <a:spcPct val="90000"/>
              </a:lnSpc>
              <a:buFont typeface="Arial" charset="0"/>
              <a:buNone/>
            </a:pPr>
            <a:r>
              <a:rPr lang="en-US" sz="2400" smtClean="0"/>
              <a:t>A: 	Check to see that dryer door is completely closed. </a:t>
            </a:r>
          </a:p>
          <a:p>
            <a:pPr marL="0" indent="0" eaLnBrk="1" hangingPunct="1">
              <a:lnSpc>
                <a:spcPct val="90000"/>
              </a:lnSpc>
              <a:buFont typeface="Arial" charset="0"/>
              <a:buNone/>
            </a:pPr>
            <a:endParaRPr lang="en-US" sz="3000" b="1" smtClean="0"/>
          </a:p>
          <a:p>
            <a:pPr marL="0" indent="0" eaLnBrk="1" hangingPunct="1">
              <a:lnSpc>
                <a:spcPct val="90000"/>
              </a:lnSpc>
              <a:buFont typeface="Arial" charset="0"/>
              <a:buNone/>
            </a:pPr>
            <a:endParaRPr lang="en-US" sz="30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Use Language Users Will Understand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6"/>
          <p:cNvSpPr>
            <a:spLocks noGrp="1"/>
          </p:cNvSpPr>
          <p:nvPr>
            <p:ph type="body" idx="1"/>
          </p:nvPr>
        </p:nvSpPr>
        <p:spPr/>
        <p:txBody>
          <a:bodyPr/>
          <a:lstStyle/>
          <a:p>
            <a:pPr eaLnBrk="1" hangingPunct="1"/>
            <a:r>
              <a:rPr lang="en-US" sz="2800" smtClean="0"/>
              <a:t>Informal Instructions</a:t>
            </a:r>
          </a:p>
        </p:txBody>
      </p:sp>
      <p:sp>
        <p:nvSpPr>
          <p:cNvPr id="49154" name="Content Placeholder 2"/>
          <p:cNvSpPr>
            <a:spLocks noGrp="1"/>
          </p:cNvSpPr>
          <p:nvPr>
            <p:ph sz="half" idx="2"/>
          </p:nvPr>
        </p:nvSpPr>
        <p:spPr>
          <a:xfrm>
            <a:off x="457200" y="2174875"/>
            <a:ext cx="4040188" cy="4225925"/>
          </a:xfrm>
        </p:spPr>
        <p:txBody>
          <a:bodyPr/>
          <a:lstStyle/>
          <a:p>
            <a:pPr marL="457200" indent="-457200" eaLnBrk="1" hangingPunct="1"/>
            <a:r>
              <a:rPr lang="en-US" smtClean="0"/>
              <a:t>Introduction</a:t>
            </a:r>
          </a:p>
          <a:p>
            <a:pPr marL="457200" indent="-457200" eaLnBrk="1" hangingPunct="1"/>
            <a:r>
              <a:rPr lang="en-US" smtClean="0"/>
              <a:t>Step-by-step directions</a:t>
            </a:r>
          </a:p>
          <a:p>
            <a:pPr marL="457200" indent="-457200" eaLnBrk="1" hangingPunct="1"/>
            <a:r>
              <a:rPr lang="en-US" smtClean="0"/>
              <a:t>Troubleshooting (not included with all instructions)</a:t>
            </a:r>
          </a:p>
          <a:p>
            <a:pPr marL="457200" indent="-457200" eaLnBrk="1" hangingPunct="1"/>
            <a:r>
              <a:rPr lang="en-US" smtClean="0"/>
              <a:t>Reference aids (not included with all instructions)</a:t>
            </a:r>
          </a:p>
        </p:txBody>
      </p:sp>
      <p:sp>
        <p:nvSpPr>
          <p:cNvPr id="49155" name="Text Placeholder 7"/>
          <p:cNvSpPr>
            <a:spLocks noGrp="1"/>
          </p:cNvSpPr>
          <p:nvPr>
            <p:ph type="body" sz="quarter" idx="3"/>
          </p:nvPr>
        </p:nvSpPr>
        <p:spPr/>
        <p:txBody>
          <a:bodyPr/>
          <a:lstStyle/>
          <a:p>
            <a:pPr eaLnBrk="1" hangingPunct="1"/>
            <a:r>
              <a:rPr lang="en-US" sz="2800" smtClean="0"/>
              <a:t>Manual</a:t>
            </a:r>
          </a:p>
        </p:txBody>
      </p:sp>
      <p:sp>
        <p:nvSpPr>
          <p:cNvPr id="9" name="Content Placeholder 8"/>
          <p:cNvSpPr>
            <a:spLocks noGrp="1"/>
          </p:cNvSpPr>
          <p:nvPr>
            <p:ph sz="quarter" idx="4"/>
          </p:nvPr>
        </p:nvSpPr>
        <p:spPr>
          <a:xfrm>
            <a:off x="4645025" y="2174875"/>
            <a:ext cx="4041775" cy="4302125"/>
          </a:xfrm>
        </p:spPr>
        <p:txBody>
          <a:bodyPr rtlCol="0">
            <a:normAutofit lnSpcReduction="10000"/>
          </a:bodyPr>
          <a:lstStyle/>
          <a:p>
            <a:pPr eaLnBrk="1" fontAlgn="auto" hangingPunct="1">
              <a:spcAft>
                <a:spcPts val="0"/>
              </a:spcAft>
              <a:buFont typeface="Arial" pitchFamily="34" charset="0"/>
              <a:buChar char="•"/>
              <a:defRPr/>
            </a:pPr>
            <a:r>
              <a:rPr lang="en-US" dirty="0" smtClean="0"/>
              <a:t>Front matter (cover, title page, table of contents)</a:t>
            </a:r>
          </a:p>
          <a:p>
            <a:pPr eaLnBrk="1" fontAlgn="auto" hangingPunct="1">
              <a:spcAft>
                <a:spcPts val="0"/>
              </a:spcAft>
              <a:buFont typeface="Arial" pitchFamily="34" charset="0"/>
              <a:buChar char="•"/>
              <a:defRPr/>
            </a:pPr>
            <a:r>
              <a:rPr lang="en-US" dirty="0" smtClean="0"/>
              <a:t>Introduction</a:t>
            </a:r>
          </a:p>
          <a:p>
            <a:pPr eaLnBrk="1" fontAlgn="auto" hangingPunct="1">
              <a:spcAft>
                <a:spcPts val="0"/>
              </a:spcAft>
              <a:buFont typeface="Arial" pitchFamily="34" charset="0"/>
              <a:buChar char="•"/>
              <a:defRPr/>
            </a:pPr>
            <a:r>
              <a:rPr lang="en-US" dirty="0" smtClean="0"/>
              <a:t>Step-by-step directions</a:t>
            </a:r>
          </a:p>
          <a:p>
            <a:pPr eaLnBrk="1" fontAlgn="auto" hangingPunct="1">
              <a:spcAft>
                <a:spcPts val="0"/>
              </a:spcAft>
              <a:buFont typeface="Arial" pitchFamily="34" charset="0"/>
              <a:buChar char="•"/>
              <a:defRPr/>
            </a:pPr>
            <a:r>
              <a:rPr lang="en-US" dirty="0" smtClean="0"/>
              <a:t>Troubleshooting (not included with all instructions)</a:t>
            </a:r>
          </a:p>
          <a:p>
            <a:pPr eaLnBrk="1" fontAlgn="auto" hangingPunct="1">
              <a:spcAft>
                <a:spcPts val="0"/>
              </a:spcAft>
              <a:buFont typeface="Arial" pitchFamily="34" charset="0"/>
              <a:buChar char="•"/>
              <a:defRPr/>
            </a:pPr>
            <a:r>
              <a:rPr lang="en-US" dirty="0" smtClean="0"/>
              <a:t>Reference aids (not included with all instructions)</a:t>
            </a:r>
          </a:p>
          <a:p>
            <a:pPr eaLnBrk="1" fontAlgn="auto" hangingPunct="1">
              <a:spcAft>
                <a:spcPts val="0"/>
              </a:spcAft>
              <a:buFont typeface="Arial" pitchFamily="34" charset="0"/>
              <a:buChar char="•"/>
              <a:defRPr/>
            </a:pPr>
            <a:r>
              <a:rPr lang="en-US" dirty="0" smtClean="0"/>
              <a:t>Index</a:t>
            </a: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What Are the Elements of Instructions and Manuals?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sz="half" idx="1"/>
          </p:nvPr>
        </p:nvSpPr>
        <p:spPr/>
        <p:txBody>
          <a:bodyPr/>
          <a:lstStyle/>
          <a:p>
            <a:pPr marL="457200" indent="-457200" eaLnBrk="1" hangingPunct="1">
              <a:buFont typeface="Arial" charset="0"/>
              <a:buNone/>
            </a:pPr>
            <a:r>
              <a:rPr lang="en-US" sz="3200" smtClean="0"/>
              <a:t>Include: </a:t>
            </a:r>
          </a:p>
          <a:p>
            <a:pPr marL="457200" indent="-457200" eaLnBrk="1" hangingPunct="1"/>
            <a:r>
              <a:rPr lang="en-US" sz="3200" smtClean="0"/>
              <a:t>Purpose</a:t>
            </a:r>
          </a:p>
          <a:p>
            <a:pPr marL="457200" indent="-457200" eaLnBrk="1" hangingPunct="1"/>
            <a:r>
              <a:rPr lang="en-US" sz="3200" smtClean="0"/>
              <a:t>Importance of the instructions</a:t>
            </a:r>
          </a:p>
          <a:p>
            <a:pPr marL="457200" indent="-457200" eaLnBrk="1" hangingPunct="1"/>
            <a:r>
              <a:rPr lang="en-US" sz="3200" smtClean="0"/>
              <a:t>Intended readers</a:t>
            </a:r>
          </a:p>
          <a:p>
            <a:pPr marL="457200" indent="-457200" eaLnBrk="1" hangingPunct="1"/>
            <a:r>
              <a:rPr lang="en-US" sz="3200" smtClean="0"/>
              <a:t>Required level of knowledge</a:t>
            </a:r>
          </a:p>
          <a:p>
            <a:pPr marL="457200" indent="-457200" eaLnBrk="1" hangingPunct="1"/>
            <a:r>
              <a:rPr lang="en-US" sz="3200" smtClean="0"/>
              <a:t>Time required for completion</a:t>
            </a:r>
          </a:p>
        </p:txBody>
      </p:sp>
      <p:sp>
        <p:nvSpPr>
          <p:cNvPr id="11" name="Content Placeholder 10"/>
          <p:cNvSpPr>
            <a:spLocks noGrp="1"/>
          </p:cNvSpPr>
          <p:nvPr>
            <p:ph sz="half" idx="2"/>
          </p:nvPr>
        </p:nvSpPr>
        <p:spPr/>
        <p:txBody>
          <a:bodyPr rtlCol="0">
            <a:normAutofit/>
          </a:bodyPr>
          <a:lstStyle/>
          <a:p>
            <a:pPr marL="457200" indent="-457200" eaLnBrk="1" fontAlgn="auto" hangingPunct="1">
              <a:spcAft>
                <a:spcPts val="0"/>
              </a:spcAft>
              <a:buFont typeface="Arial" pitchFamily="34" charset="0"/>
              <a:buChar char="•"/>
              <a:defRPr/>
            </a:pPr>
            <a:r>
              <a:rPr lang="en-US" sz="3200" dirty="0" smtClean="0"/>
              <a:t>Necessary materials and equipment</a:t>
            </a:r>
          </a:p>
          <a:p>
            <a:pPr marL="457200" indent="-457200" eaLnBrk="1" fontAlgn="auto" hangingPunct="1">
              <a:spcAft>
                <a:spcPts val="0"/>
              </a:spcAft>
              <a:buFont typeface="Arial" pitchFamily="34" charset="0"/>
              <a:buChar char="•"/>
              <a:defRPr/>
            </a:pPr>
            <a:r>
              <a:rPr lang="en-US" sz="3200" dirty="0" smtClean="0"/>
              <a:t>Safety information</a:t>
            </a:r>
          </a:p>
          <a:p>
            <a:pPr marL="457200" indent="-457200" eaLnBrk="1" fontAlgn="auto" hangingPunct="1">
              <a:spcAft>
                <a:spcPts val="0"/>
              </a:spcAft>
              <a:buFont typeface="Arial" pitchFamily="34" charset="0"/>
              <a:buChar char="•"/>
              <a:defRPr/>
            </a:pPr>
            <a:r>
              <a:rPr lang="en-US" sz="3200" dirty="0" smtClean="0"/>
              <a:t>Typographical conventions and terminology used</a:t>
            </a:r>
          </a:p>
          <a:p>
            <a:pPr marL="457200" indent="-457200" eaLnBrk="1" fontAlgn="auto" hangingPunct="1">
              <a:spcAft>
                <a:spcPts val="0"/>
              </a:spcAft>
              <a:buFont typeface="Arial" pitchFamily="34" charset="0"/>
              <a:buChar char="•"/>
              <a:defRPr/>
            </a:pPr>
            <a:r>
              <a:rPr lang="en-US" sz="3200" dirty="0" smtClean="0"/>
              <a:t>Organization of the manual</a:t>
            </a:r>
          </a:p>
          <a:p>
            <a:pPr marL="457200" indent="-457200"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1600200"/>
            <a:ext cx="8229600" cy="4953000"/>
          </a:xfrm>
        </p:spPr>
        <p:txBody>
          <a:bodyPr/>
          <a:lstStyle/>
          <a:p>
            <a:pPr marL="457200" indent="-457200" eaLnBrk="1" hangingPunct="1"/>
            <a:r>
              <a:rPr lang="en-US" smtClean="0"/>
              <a:t>How Do You Prepare to Write Instructions or a Manual? </a:t>
            </a:r>
          </a:p>
          <a:p>
            <a:pPr marL="457200" indent="-457200" eaLnBrk="1" hangingPunct="1"/>
            <a:r>
              <a:rPr lang="en-US" smtClean="0"/>
              <a:t>How Do You Use Reader-Focused Language?</a:t>
            </a:r>
          </a:p>
          <a:p>
            <a:pPr marL="457200" indent="-457200" eaLnBrk="1" hangingPunct="1"/>
            <a:r>
              <a:rPr lang="en-US" smtClean="0"/>
              <a:t>What Are the Elements of Instructions and Manuals? </a:t>
            </a:r>
          </a:p>
          <a:p>
            <a:pPr marL="457200" indent="-457200" eaLnBrk="1" hangingPunct="1"/>
            <a:r>
              <a:rPr lang="en-US" smtClean="0"/>
              <a:t>How Do You Test Your Instructions?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Presentation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457200" y="1600200"/>
            <a:ext cx="8229600" cy="4800600"/>
          </a:xfrm>
        </p:spPr>
        <p:txBody>
          <a:bodyPr/>
          <a:lstStyle/>
          <a:p>
            <a:pPr marL="0" indent="0" eaLnBrk="1" hangingPunct="1">
              <a:lnSpc>
                <a:spcPct val="90000"/>
              </a:lnSpc>
              <a:buFont typeface="Arial" charset="0"/>
              <a:buNone/>
            </a:pPr>
            <a:r>
              <a:rPr lang="en-US" sz="2400" b="1" smtClean="0"/>
              <a:t>Scenario</a:t>
            </a:r>
            <a:r>
              <a:rPr lang="en-US" sz="2400" smtClean="0"/>
              <a:t>: You come across the following introduction at the beginning of a manual on </a:t>
            </a:r>
            <a:r>
              <a:rPr lang="en-US" sz="2400" i="1" smtClean="0"/>
              <a:t>College Survival</a:t>
            </a:r>
            <a:r>
              <a:rPr lang="en-US" sz="2400" smtClean="0"/>
              <a:t>. What kind of information from the previous slide appears in this introduction?</a:t>
            </a:r>
          </a:p>
          <a:p>
            <a:pPr marL="0" indent="0" eaLnBrk="1" hangingPunct="1">
              <a:lnSpc>
                <a:spcPct val="90000"/>
              </a:lnSpc>
              <a:buFont typeface="Arial" charset="0"/>
              <a:buNone/>
            </a:pPr>
            <a:endParaRPr lang="en-US" sz="2400" smtClean="0"/>
          </a:p>
          <a:p>
            <a:pPr marL="400050" lvl="1" indent="0" eaLnBrk="1" hangingPunct="1">
              <a:lnSpc>
                <a:spcPct val="90000"/>
              </a:lnSpc>
              <a:buFont typeface="Arial" charset="0"/>
              <a:buNone/>
            </a:pPr>
            <a:r>
              <a:rPr lang="en-US" sz="2400" smtClean="0"/>
              <a:t>The first semester in college can be overwhelming. You must adjust to the rigorous demands of college-level courses. Many students must adjust to living on their own for the first time. No matter how prepared you are, it is a huge transition.</a:t>
            </a:r>
          </a:p>
          <a:p>
            <a:pPr marL="400050" lvl="1" indent="0" eaLnBrk="1" hangingPunct="1">
              <a:lnSpc>
                <a:spcPct val="90000"/>
              </a:lnSpc>
              <a:buFont typeface="Arial" charset="0"/>
              <a:buNone/>
            </a:pPr>
            <a:endParaRPr lang="en-US" sz="2000" smtClean="0"/>
          </a:p>
          <a:p>
            <a:pPr marL="400050" lvl="1" indent="0" eaLnBrk="1" hangingPunct="1">
              <a:lnSpc>
                <a:spcPct val="90000"/>
              </a:lnSpc>
              <a:buFont typeface="Arial" charset="0"/>
              <a:buNone/>
            </a:pPr>
            <a:r>
              <a:rPr lang="en-US" sz="2400" smtClean="0"/>
              <a:t>This manual was written to help college students deal with the realities of independent living. It covers basic tasks such as doing laundry and more complex tasks such as managing your finances.  </a:t>
            </a:r>
          </a:p>
          <a:p>
            <a:pPr marL="0" indent="0" eaLnBrk="1" hangingPunct="1">
              <a:lnSpc>
                <a:spcPct val="90000"/>
              </a:lnSpc>
              <a:buFont typeface="Arial" charset="0"/>
              <a:buNone/>
            </a:pPr>
            <a:endParaRPr lang="en-US" sz="24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1600200"/>
            <a:ext cx="8229600" cy="4800600"/>
          </a:xfrm>
        </p:spPr>
        <p:txBody>
          <a:bodyPr/>
          <a:lstStyle/>
          <a:p>
            <a:pPr marL="400050" lvl="1" indent="0" eaLnBrk="1" hangingPunct="1">
              <a:buFont typeface="Arial" charset="0"/>
              <a:buNone/>
            </a:pPr>
            <a:r>
              <a:rPr lang="en-US" sz="2400" smtClean="0"/>
              <a:t>To prepare this manual, we asked college seniors across the country: “If you had one piece of advice to give a freshman who recently moved away from home to attend college, what would you say?” Their advice appears throughout the manual in blue text boxes. </a:t>
            </a:r>
          </a:p>
          <a:p>
            <a:pPr marL="400050" lvl="1" indent="0" eaLnBrk="1" hangingPunct="1">
              <a:buFont typeface="Arial" charset="0"/>
              <a:buNone/>
            </a:pPr>
            <a:endParaRPr lang="en-US" sz="2000" smtClean="0"/>
          </a:p>
          <a:p>
            <a:pPr marL="400050" lvl="1" indent="0" eaLnBrk="1" hangingPunct="1">
              <a:buFont typeface="Arial" charset="0"/>
              <a:buNone/>
            </a:pPr>
            <a:r>
              <a:rPr lang="en-US" sz="2400" smtClean="0"/>
              <a:t>We hope you can use this manual to make a smooth and speedy transition to living on your own. Then you can really begin to enjoy your college experience. Just don’t forget to study!</a:t>
            </a:r>
          </a:p>
          <a:p>
            <a:pPr marL="0" indent="0" eaLnBrk="1" hangingPunct="1">
              <a:buFont typeface="Arial" charset="0"/>
              <a:buNone/>
            </a:pPr>
            <a:endParaRPr lang="en-US" sz="24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a:bodyPr>
          <a:lstStyle/>
          <a:p>
            <a:pPr marL="0" indent="0" eaLnBrk="1" fontAlgn="auto" hangingPunct="1">
              <a:spcAft>
                <a:spcPts val="0"/>
              </a:spcAft>
              <a:buFont typeface="Arial" pitchFamily="34" charset="0"/>
              <a:buNone/>
              <a:defRPr/>
            </a:pPr>
            <a:r>
              <a:rPr lang="en-US" sz="2400" b="1" dirty="0" smtClean="0"/>
              <a:t>Scenario</a:t>
            </a:r>
            <a:r>
              <a:rPr lang="en-US" sz="2400" dirty="0" smtClean="0"/>
              <a:t>: In the same manual, this introduction appears at the beginning of one of the sections. What kind of information appears in it? </a:t>
            </a:r>
          </a:p>
          <a:p>
            <a:pPr marL="0" indent="0" eaLnBrk="1" fontAlgn="auto" hangingPunct="1">
              <a:spcAft>
                <a:spcPts val="0"/>
              </a:spcAft>
              <a:buFont typeface="Arial" pitchFamily="34" charset="0"/>
              <a:buNone/>
              <a:defRPr/>
            </a:pPr>
            <a:endParaRPr lang="en-US" sz="2400" dirty="0" smtClean="0"/>
          </a:p>
          <a:p>
            <a:pPr marL="857250" lvl="1" indent="-457200" eaLnBrk="1" fontAlgn="auto" hangingPunct="1">
              <a:spcAft>
                <a:spcPts val="0"/>
              </a:spcAft>
              <a:buFont typeface="Arial" pitchFamily="34" charset="0"/>
              <a:buNone/>
              <a:defRPr/>
            </a:pPr>
            <a:r>
              <a:rPr lang="en-US" b="1" dirty="0" smtClean="0">
                <a:solidFill>
                  <a:srgbClr val="2D6897"/>
                </a:solidFill>
              </a:rPr>
              <a:t>Doing Laundry</a:t>
            </a:r>
          </a:p>
          <a:p>
            <a:pPr marL="400050" lvl="1" indent="0" eaLnBrk="1" fontAlgn="auto" hangingPunct="1">
              <a:spcAft>
                <a:spcPts val="0"/>
              </a:spcAft>
              <a:buFont typeface="Arial" pitchFamily="34" charset="0"/>
              <a:buNone/>
              <a:defRPr/>
            </a:pPr>
            <a:r>
              <a:rPr lang="en-US" sz="2400" dirty="0" smtClean="0"/>
              <a:t>You’re down to your last pair of underwear, and you don’t have money to buy any more. The answer does not involve wearing dirty underwear, but it does involve a making trip to the </a:t>
            </a:r>
            <a:r>
              <a:rPr lang="en-US" sz="2400" dirty="0" err="1" smtClean="0"/>
              <a:t>laundromat</a:t>
            </a:r>
            <a:r>
              <a:rPr lang="en-US" sz="2400" dirty="0" smtClean="0"/>
              <a:t>.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a:bodyPr>
          <a:lstStyle/>
          <a:p>
            <a:pPr marL="400050" lvl="1" indent="0" eaLnBrk="1" fontAlgn="auto" hangingPunct="1">
              <a:spcAft>
                <a:spcPts val="0"/>
              </a:spcAft>
              <a:buFont typeface="Arial" pitchFamily="34" charset="0"/>
              <a:buNone/>
              <a:defRPr/>
            </a:pPr>
            <a:r>
              <a:rPr lang="en-US" sz="2400" dirty="0" smtClean="0"/>
              <a:t>Before you leave, here are some supplies you will need to bring with you:</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Enough baskets or bags to hold all of your laundry</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Stain remover</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Quarters and small bills for the machines (Note: On average, you will need $2.75 per load, though prices may vary.)</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Fabric softener (optional)</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Laundry soap</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a:bodyPr>
          <a:lstStyle/>
          <a:p>
            <a:pPr marL="914400" lvl="1" indent="-457200" eaLnBrk="1" fontAlgn="auto" hangingPunct="1">
              <a:spcAft>
                <a:spcPts val="0"/>
              </a:spcAft>
              <a:buFont typeface="Arial" pitchFamily="34" charset="0"/>
              <a:buChar char="–"/>
              <a:tabLst>
                <a:tab pos="858838" algn="l"/>
                <a:tab pos="914400" algn="l"/>
              </a:tabLst>
              <a:defRPr/>
            </a:pPr>
            <a:r>
              <a:rPr lang="en-US" sz="2400" dirty="0" smtClean="0"/>
              <a:t>Dryer sheets</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Hangers</a:t>
            </a:r>
          </a:p>
          <a:p>
            <a:pPr marL="914400" lvl="1" indent="-457200" eaLnBrk="1" fontAlgn="auto" hangingPunct="1">
              <a:spcAft>
                <a:spcPts val="0"/>
              </a:spcAft>
              <a:buFont typeface="Arial" pitchFamily="34" charset="0"/>
              <a:buChar char="–"/>
              <a:tabLst>
                <a:tab pos="858838" algn="l"/>
                <a:tab pos="914400" algn="l"/>
              </a:tabLst>
              <a:defRPr/>
            </a:pPr>
            <a:r>
              <a:rPr lang="en-US" sz="2400" dirty="0" smtClean="0"/>
              <a:t>Study materials (optional)</a:t>
            </a:r>
          </a:p>
          <a:p>
            <a:pPr marL="400050" lvl="1" indent="0" eaLnBrk="1" fontAlgn="auto" hangingPunct="1">
              <a:spcAft>
                <a:spcPts val="0"/>
              </a:spcAft>
              <a:buFont typeface="Arial" pitchFamily="34" charset="0"/>
              <a:buNone/>
              <a:defRPr/>
            </a:pPr>
            <a:endParaRPr lang="en-US" sz="2400" dirty="0" smtClean="0"/>
          </a:p>
          <a:p>
            <a:pPr marL="400050" lvl="1" indent="0" eaLnBrk="1" fontAlgn="auto" hangingPunct="1">
              <a:spcAft>
                <a:spcPts val="0"/>
              </a:spcAft>
              <a:buFont typeface="Arial" pitchFamily="34" charset="0"/>
              <a:buNone/>
              <a:defRPr/>
            </a:pPr>
            <a:r>
              <a:rPr lang="en-US" sz="2400" dirty="0" smtClean="0"/>
              <a:t>To tackle that mountain of laundry, follow these steps . . .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Introduction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fontScale="55000" lnSpcReduction="20000"/>
          </a:bodyPr>
          <a:lstStyle/>
          <a:p>
            <a:pPr marL="457200" indent="-457200" eaLnBrk="1" fontAlgn="auto" hangingPunct="1">
              <a:spcAft>
                <a:spcPts val="0"/>
              </a:spcAft>
              <a:buFont typeface="Arial" pitchFamily="34" charset="0"/>
              <a:buChar char="•"/>
              <a:defRPr/>
            </a:pPr>
            <a:r>
              <a:rPr lang="en-US" sz="5800" dirty="0" smtClean="0"/>
              <a:t>Categorize the task into major steps and then divide those steps into </a:t>
            </a:r>
            <a:r>
              <a:rPr lang="en-US" sz="5800" dirty="0" err="1" smtClean="0"/>
              <a:t>substeps</a:t>
            </a:r>
            <a:r>
              <a:rPr lang="en-US" sz="5800" dirty="0" smtClean="0"/>
              <a:t>.</a:t>
            </a:r>
          </a:p>
          <a:p>
            <a:pPr marL="457200" indent="-457200" eaLnBrk="1" fontAlgn="auto" hangingPunct="1">
              <a:spcAft>
                <a:spcPts val="0"/>
              </a:spcAft>
              <a:buFont typeface="Arial" pitchFamily="34" charset="0"/>
              <a:buChar char="•"/>
              <a:defRPr/>
            </a:pPr>
            <a:r>
              <a:rPr lang="en-US" sz="5800" dirty="0" smtClean="0"/>
              <a:t>Describe only one action in each step or </a:t>
            </a:r>
            <a:r>
              <a:rPr lang="en-US" sz="5800" dirty="0" err="1" smtClean="0"/>
              <a:t>substep</a:t>
            </a:r>
            <a:r>
              <a:rPr lang="en-US" sz="5800" dirty="0" smtClean="0"/>
              <a:t>.</a:t>
            </a:r>
          </a:p>
          <a:p>
            <a:pPr marL="457200" indent="-457200" eaLnBrk="1" fontAlgn="auto" hangingPunct="1">
              <a:spcAft>
                <a:spcPts val="0"/>
              </a:spcAft>
              <a:buFont typeface="Arial" pitchFamily="34" charset="0"/>
              <a:buChar char="•"/>
              <a:defRPr/>
            </a:pPr>
            <a:r>
              <a:rPr lang="en-US" sz="5800" dirty="0" smtClean="0"/>
              <a:t>Number each step.</a:t>
            </a:r>
          </a:p>
          <a:p>
            <a:pPr marL="457200" indent="-457200" eaLnBrk="1" fontAlgn="auto" hangingPunct="1">
              <a:spcAft>
                <a:spcPts val="0"/>
              </a:spcAft>
              <a:buFont typeface="Arial" pitchFamily="34" charset="0"/>
              <a:buChar char="•"/>
              <a:defRPr/>
            </a:pPr>
            <a:r>
              <a:rPr lang="en-US" sz="5800" dirty="0" smtClean="0"/>
              <a:t>Use a list format, so users can follow directions easily.</a:t>
            </a:r>
          </a:p>
          <a:p>
            <a:pPr marL="457200" indent="-457200" eaLnBrk="1" fontAlgn="auto" hangingPunct="1">
              <a:spcAft>
                <a:spcPts val="0"/>
              </a:spcAft>
              <a:buFont typeface="Arial" pitchFamily="34" charset="0"/>
              <a:buChar char="•"/>
              <a:defRPr/>
            </a:pPr>
            <a:r>
              <a:rPr lang="en-US" sz="5800" dirty="0" smtClean="0"/>
              <a:t>Use graphics when appropriate.</a:t>
            </a:r>
          </a:p>
          <a:p>
            <a:pPr marL="457200" indent="-457200" eaLnBrk="1" fontAlgn="auto" hangingPunct="1">
              <a:spcAft>
                <a:spcPts val="0"/>
              </a:spcAft>
              <a:buFont typeface="Arial" pitchFamily="34" charset="0"/>
              <a:buChar char="•"/>
              <a:defRPr/>
            </a:pPr>
            <a:r>
              <a:rPr lang="en-US" sz="5800" dirty="0" smtClean="0"/>
              <a:t>Give step-by-step directions in chronological order.</a:t>
            </a:r>
          </a:p>
          <a:p>
            <a:pPr eaLnBrk="1" fontAlgn="auto" hangingPunct="1">
              <a:spcAft>
                <a:spcPts val="0"/>
              </a:spcAft>
              <a:buFont typeface="Arial" pitchFamily="34" charset="0"/>
              <a:buChar char="•"/>
              <a:defRPr/>
            </a:pPr>
            <a:endParaRPr lang="en-US" sz="7200"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Step-by-Step Directions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rtlCol="0">
            <a:normAutofit/>
          </a:bodyPr>
          <a:lstStyle/>
          <a:p>
            <a:pPr marL="457200" lvl="1" indent="-457200" eaLnBrk="1" fontAlgn="auto" hangingPunct="1">
              <a:spcAft>
                <a:spcPts val="0"/>
              </a:spcAft>
              <a:buFont typeface="Arial" pitchFamily="34" charset="0"/>
              <a:buNone/>
              <a:defRPr/>
            </a:pPr>
            <a:r>
              <a:rPr lang="en-US" sz="2400" dirty="0" smtClean="0"/>
              <a:t>Task: 		Doing your laundry</a:t>
            </a:r>
          </a:p>
          <a:p>
            <a:pPr marL="457200" lvl="1" indent="-457200" eaLnBrk="1" fontAlgn="auto" hangingPunct="1">
              <a:spcAft>
                <a:spcPts val="0"/>
              </a:spcAft>
              <a:buFont typeface="Arial" pitchFamily="34" charset="0"/>
              <a:buNone/>
              <a:defRPr/>
            </a:pPr>
            <a:endParaRPr lang="en-US" sz="2400" dirty="0" smtClean="0"/>
          </a:p>
          <a:p>
            <a:pPr marL="457200" lvl="1" indent="-457200" eaLnBrk="1" fontAlgn="auto" hangingPunct="1">
              <a:spcAft>
                <a:spcPts val="0"/>
              </a:spcAft>
              <a:buFont typeface="Arial" pitchFamily="34" charset="0"/>
              <a:buNone/>
              <a:defRPr/>
            </a:pPr>
            <a:r>
              <a:rPr lang="en-US" sz="2400" dirty="0" smtClean="0"/>
              <a:t>Steps: 		1.    Sorting laundry</a:t>
            </a:r>
          </a:p>
          <a:p>
            <a:pPr marL="2286000" lvl="5" indent="-457200">
              <a:buFont typeface="+mj-lt"/>
              <a:buAutoNum type="arabicPeriod" startAt="2"/>
              <a:defRPr/>
            </a:pPr>
            <a:r>
              <a:rPr lang="en-US" sz="2400" dirty="0" smtClean="0"/>
              <a:t>Removing stains</a:t>
            </a:r>
          </a:p>
          <a:p>
            <a:pPr marL="2286000" lvl="5" indent="-457200">
              <a:buFont typeface="+mj-lt"/>
              <a:buAutoNum type="arabicPeriod" startAt="2"/>
              <a:defRPr/>
            </a:pPr>
            <a:r>
              <a:rPr lang="en-US" sz="2400" dirty="0" smtClean="0"/>
              <a:t>Washing laundry </a:t>
            </a:r>
          </a:p>
          <a:p>
            <a:pPr marL="2286000" lvl="5" indent="-457200">
              <a:buFont typeface="+mj-lt"/>
              <a:buAutoNum type="arabicPeriod" startAt="2"/>
              <a:defRPr/>
            </a:pPr>
            <a:r>
              <a:rPr lang="en-US" sz="2400" dirty="0" smtClean="0"/>
              <a:t>Drying laundry </a:t>
            </a:r>
          </a:p>
          <a:p>
            <a:pPr marL="2286000" lvl="5" indent="-457200">
              <a:buFont typeface="+mj-lt"/>
              <a:buAutoNum type="arabicPeriod" startAt="2"/>
              <a:defRPr/>
            </a:pPr>
            <a:r>
              <a:rPr lang="en-US" sz="2400" dirty="0" smtClean="0"/>
              <a:t>Folding laundry</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Step-by-Step Directions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57200" y="1600200"/>
            <a:ext cx="8229600" cy="4800600"/>
          </a:xfrm>
        </p:spPr>
        <p:txBody>
          <a:bodyPr/>
          <a:lstStyle/>
          <a:p>
            <a:pPr marL="457200" indent="-457200" eaLnBrk="1" hangingPunct="1">
              <a:lnSpc>
                <a:spcPct val="80000"/>
              </a:lnSpc>
              <a:buFont typeface="Arial" charset="0"/>
              <a:buNone/>
            </a:pPr>
            <a:r>
              <a:rPr lang="en-US" sz="2400" b="1" smtClean="0">
                <a:solidFill>
                  <a:srgbClr val="2D6897"/>
                </a:solidFill>
              </a:rPr>
              <a:t>Sorting Laundry</a:t>
            </a:r>
          </a:p>
          <a:p>
            <a:pPr marL="457200" indent="-457200" eaLnBrk="1" hangingPunct="1">
              <a:lnSpc>
                <a:spcPct val="80000"/>
              </a:lnSpc>
              <a:buFont typeface="Arial" charset="0"/>
              <a:buNone/>
            </a:pPr>
            <a:r>
              <a:rPr lang="en-US" sz="2400" smtClean="0"/>
              <a:t>Unless you like the look of all pink or stained clothing, you will need to take the time to sort your laundry. Follow the steps below:</a:t>
            </a:r>
          </a:p>
          <a:p>
            <a:pPr marL="457200" indent="-457200" eaLnBrk="1" hangingPunct="1">
              <a:lnSpc>
                <a:spcPct val="80000"/>
              </a:lnSpc>
              <a:buFont typeface="Calibri" pitchFamily="34" charset="0"/>
              <a:buAutoNum type="arabicPeriod"/>
            </a:pPr>
            <a:r>
              <a:rPr lang="en-US" sz="2400" smtClean="0"/>
              <a:t>Sort your laundry into these piles:</a:t>
            </a:r>
          </a:p>
          <a:p>
            <a:pPr marL="914400" lvl="1" indent="-457200" eaLnBrk="1" hangingPunct="1">
              <a:lnSpc>
                <a:spcPct val="80000"/>
              </a:lnSpc>
            </a:pPr>
            <a:r>
              <a:rPr lang="en-US" sz="2400" smtClean="0"/>
              <a:t>Whites</a:t>
            </a:r>
          </a:p>
          <a:p>
            <a:pPr marL="914400" lvl="1" indent="-457200" eaLnBrk="1" hangingPunct="1">
              <a:lnSpc>
                <a:spcPct val="80000"/>
              </a:lnSpc>
            </a:pPr>
            <a:r>
              <a:rPr lang="en-US" sz="2400" smtClean="0"/>
              <a:t>Oranges, pinks, and reds</a:t>
            </a:r>
          </a:p>
          <a:p>
            <a:pPr marL="914400" lvl="1" indent="-457200" eaLnBrk="1" hangingPunct="1">
              <a:lnSpc>
                <a:spcPct val="80000"/>
              </a:lnSpc>
            </a:pPr>
            <a:r>
              <a:rPr lang="en-US" sz="2400" smtClean="0"/>
              <a:t>Other</a:t>
            </a:r>
          </a:p>
          <a:p>
            <a:pPr marL="914400" lvl="1" indent="-457200" eaLnBrk="1" hangingPunct="1">
              <a:lnSpc>
                <a:spcPct val="80000"/>
              </a:lnSpc>
              <a:buFont typeface="Arial" charset="0"/>
              <a:buNone/>
            </a:pPr>
            <a:r>
              <a:rPr lang="en-US" sz="2400" smtClean="0"/>
              <a:t>If the “other” pile is too big to fit into one load, you can divide it into lights and darks.</a:t>
            </a:r>
          </a:p>
          <a:p>
            <a:pPr marL="457200" indent="-457200" eaLnBrk="1" hangingPunct="1">
              <a:lnSpc>
                <a:spcPct val="80000"/>
              </a:lnSpc>
              <a:buFont typeface="Calibri" pitchFamily="34" charset="0"/>
              <a:buAutoNum type="arabicPeriod"/>
            </a:pPr>
            <a:r>
              <a:rPr lang="en-US" sz="2400" smtClean="0"/>
              <a:t>Check the tags to see whether any of the clothes require hand washing or dry cleaning, and put these special-care clothes aside.</a:t>
            </a:r>
          </a:p>
          <a:p>
            <a:pPr marL="914400" lvl="1" indent="-457200" eaLnBrk="1" hangingPunct="1">
              <a:lnSpc>
                <a:spcPct val="80000"/>
              </a:lnSpc>
              <a:buFont typeface="Arial" charset="0"/>
              <a:buNone/>
            </a:pPr>
            <a:endParaRPr lang="en-US" sz="2400" smtClean="0"/>
          </a:p>
          <a:p>
            <a:pPr marL="914400" lvl="1" indent="-457200" eaLnBrk="1" hangingPunct="1">
              <a:lnSpc>
                <a:spcPct val="80000"/>
              </a:lnSpc>
              <a:buFont typeface="Calibri" pitchFamily="34" charset="0"/>
              <a:buAutoNum type="arabicPeriod" startAt="2"/>
            </a:pPr>
            <a:endParaRPr lang="en-US" sz="24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Step-by-Step Directions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pPr marL="457200" indent="-457200" eaLnBrk="1" hangingPunct="1"/>
            <a:r>
              <a:rPr lang="en-US" smtClean="0"/>
              <a:t>Include if necessary. </a:t>
            </a:r>
          </a:p>
          <a:p>
            <a:pPr marL="457200" indent="-457200" eaLnBrk="1" hangingPunct="1"/>
            <a:r>
              <a:rPr lang="en-US" smtClean="0"/>
              <a:t>Place in an easy-to-read format like a table, with a column for problems and a column for solutions.</a:t>
            </a:r>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Troubleshooting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p:txBody>
          <a:bodyPr/>
          <a:lstStyle/>
          <a:p>
            <a:pPr marL="457200" indent="-457200" eaLnBrk="1" hangingPunct="1">
              <a:buFont typeface="Arial" charset="0"/>
              <a:buNone/>
            </a:pPr>
            <a:r>
              <a:rPr lang="en-US" sz="2400" b="1" smtClean="0"/>
              <a:t>Example</a:t>
            </a:r>
          </a:p>
          <a:p>
            <a:pPr marL="457200" indent="-457200" eaLnBrk="1" hangingPunct="1">
              <a:buFont typeface="Arial" charset="0"/>
              <a:buNone/>
            </a:pPr>
            <a:r>
              <a:rPr lang="en-US" sz="2400" smtClean="0"/>
              <a:t>Q: 	Why is the washer rocking back and forth like it is possessed?</a:t>
            </a:r>
          </a:p>
          <a:p>
            <a:pPr marL="457200" indent="-457200" eaLnBrk="1" hangingPunct="1">
              <a:buFont typeface="Arial" charset="0"/>
              <a:buNone/>
            </a:pPr>
            <a:endParaRPr lang="en-US" sz="2400" smtClean="0"/>
          </a:p>
          <a:p>
            <a:pPr marL="457200" indent="-457200" eaLnBrk="1" hangingPunct="1">
              <a:buFont typeface="Arial" charset="0"/>
              <a:buNone/>
            </a:pPr>
            <a:r>
              <a:rPr lang="en-US" sz="2400" smtClean="0"/>
              <a:t>A: 	You probably have an unbalanced load. Open the lid and rearrange the laundry inside so that it is distributed evenly throughout the tub. </a:t>
            </a:r>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Troubleshooting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600200"/>
            <a:ext cx="8229600" cy="4953000"/>
          </a:xfrm>
        </p:spPr>
        <p:txBody>
          <a:bodyPr/>
          <a:lstStyle/>
          <a:p>
            <a:pPr marL="457200" indent="-457200" eaLnBrk="1" hangingPunct="1"/>
            <a:r>
              <a:rPr lang="en-US" smtClean="0"/>
              <a:t>Learn about your users.</a:t>
            </a:r>
          </a:p>
          <a:p>
            <a:pPr marL="457200" indent="-457200" eaLnBrk="1" hangingPunct="1"/>
            <a:r>
              <a:rPr lang="en-US" smtClean="0"/>
              <a:t>Design the visual information.</a:t>
            </a:r>
          </a:p>
          <a:p>
            <a:pPr marL="457200" indent="-457200" eaLnBrk="1" hangingPunct="1"/>
            <a:r>
              <a:rPr lang="en-US" smtClean="0"/>
              <a:t>Design the safety information.</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Prepare to Write Instructions or a Manual?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p:txBody>
          <a:bodyPr/>
          <a:lstStyle/>
          <a:p>
            <a:pPr marL="457200" indent="-457200" eaLnBrk="1" hangingPunct="1"/>
            <a:r>
              <a:rPr lang="en-US" smtClean="0"/>
              <a:t>Table of contents</a:t>
            </a:r>
          </a:p>
          <a:p>
            <a:pPr marL="457200" indent="-457200" eaLnBrk="1" hangingPunct="1"/>
            <a:r>
              <a:rPr lang="en-US" smtClean="0"/>
              <a:t>Index</a:t>
            </a:r>
          </a:p>
          <a:p>
            <a:pPr marL="457200" indent="-457200" eaLnBrk="1" hangingPunct="1"/>
            <a:r>
              <a:rPr lang="en-US" smtClean="0"/>
              <a:t>Headings</a:t>
            </a:r>
          </a:p>
          <a:p>
            <a:pPr marL="457200" indent="-457200" eaLnBrk="1" hangingPunct="1"/>
            <a:r>
              <a:rPr lang="en-US" smtClean="0"/>
              <a:t>Quick-reference cards</a:t>
            </a:r>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Reference Aids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457200" y="1600200"/>
            <a:ext cx="8229600" cy="4953000"/>
          </a:xfrm>
        </p:spPr>
        <p:txBody>
          <a:bodyPr/>
          <a:lstStyle/>
          <a:p>
            <a:pPr marL="457200" indent="-457200" eaLnBrk="1" hangingPunct="1">
              <a:buFont typeface="Calibri" pitchFamily="34" charset="0"/>
              <a:buAutoNum type="arabicPeriod"/>
            </a:pPr>
            <a:r>
              <a:rPr lang="en-US" smtClean="0"/>
              <a:t>Prepare for the test</a:t>
            </a:r>
          </a:p>
          <a:p>
            <a:pPr marL="457200" indent="-457200" eaLnBrk="1" hangingPunct="1">
              <a:buFont typeface="Calibri" pitchFamily="34" charset="0"/>
              <a:buAutoNum type="arabicPeriod"/>
            </a:pPr>
            <a:r>
              <a:rPr lang="en-US" smtClean="0"/>
              <a:t>Conduct the test</a:t>
            </a:r>
          </a:p>
          <a:p>
            <a:pPr marL="457200" indent="-457200" eaLnBrk="1" hangingPunct="1">
              <a:buFont typeface="Calibri" pitchFamily="34" charset="0"/>
              <a:buAutoNum type="arabicPeriod"/>
            </a:pPr>
            <a:r>
              <a:rPr lang="en-US" smtClean="0"/>
              <a:t>Interpret the results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How Do You Test Your Instructions?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1600200"/>
            <a:ext cx="8229600" cy="4953000"/>
          </a:xfrm>
        </p:spPr>
        <p:txBody>
          <a:bodyPr/>
          <a:lstStyle/>
          <a:p>
            <a:pPr marL="457200" indent="-457200" eaLnBrk="1" hangingPunct="1">
              <a:buFont typeface="Calibri" pitchFamily="34" charset="0"/>
              <a:buAutoNum type="arabicPeriod"/>
            </a:pPr>
            <a:r>
              <a:rPr lang="en-US" smtClean="0"/>
              <a:t>Determine the needs of the users.</a:t>
            </a:r>
          </a:p>
          <a:p>
            <a:pPr marL="457200" indent="-457200" eaLnBrk="1" hangingPunct="1">
              <a:buFont typeface="Calibri" pitchFamily="34" charset="0"/>
              <a:buAutoNum type="arabicPeriod"/>
            </a:pPr>
            <a:r>
              <a:rPr lang="en-US" smtClean="0"/>
              <a:t>Determine the purpose of the test.</a:t>
            </a:r>
          </a:p>
          <a:p>
            <a:pPr marL="457200" indent="-457200" eaLnBrk="1" hangingPunct="1">
              <a:buFont typeface="Calibri" pitchFamily="34" charset="0"/>
              <a:buAutoNum type="arabicPeriod"/>
            </a:pPr>
            <a:r>
              <a:rPr lang="en-US" smtClean="0"/>
              <a:t>Design the test:</a:t>
            </a:r>
          </a:p>
          <a:p>
            <a:pPr marL="914400" lvl="1" indent="-457200" eaLnBrk="1" hangingPunct="1"/>
            <a:r>
              <a:rPr lang="en-US" smtClean="0"/>
              <a:t>Content</a:t>
            </a:r>
          </a:p>
          <a:p>
            <a:pPr marL="914400" lvl="1" indent="-457200" eaLnBrk="1" hangingPunct="1"/>
            <a:r>
              <a:rPr lang="en-US" smtClean="0"/>
              <a:t>Ease</a:t>
            </a:r>
          </a:p>
          <a:p>
            <a:pPr marL="914400" lvl="1" indent="-457200" eaLnBrk="1" hangingPunct="1"/>
            <a:r>
              <a:rPr lang="en-US" smtClean="0"/>
              <a:t>Design</a:t>
            </a:r>
          </a:p>
          <a:p>
            <a:pPr marL="914400" lvl="1" indent="-457200" eaLnBrk="1" hangingPunct="1"/>
            <a:r>
              <a:rPr lang="en-US" smtClean="0"/>
              <a:t>Sentence structure and language</a:t>
            </a:r>
          </a:p>
          <a:p>
            <a:pPr marL="914400" lvl="1" indent="-457200" eaLnBrk="1" hangingPunct="1"/>
            <a:r>
              <a:rPr lang="en-US" smtClean="0"/>
              <a:t>Graphics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Prepare for the Test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1600200"/>
            <a:ext cx="8229600" cy="4953000"/>
          </a:xfrm>
        </p:spPr>
        <p:txBody>
          <a:bodyPr/>
          <a:lstStyle/>
          <a:p>
            <a:pPr marL="514350" indent="-514350" eaLnBrk="1" hangingPunct="1">
              <a:buFont typeface="Calibri" pitchFamily="34" charset="0"/>
              <a:buAutoNum type="arabicPeriod" startAt="4"/>
            </a:pPr>
            <a:r>
              <a:rPr lang="en-US" smtClean="0"/>
              <a:t>Select the test participants.</a:t>
            </a:r>
          </a:p>
          <a:p>
            <a:pPr marL="514350" indent="-514350" eaLnBrk="1" hangingPunct="1">
              <a:buFont typeface="Calibri" pitchFamily="34" charset="0"/>
              <a:buAutoNum type="arabicPeriod" startAt="4"/>
            </a:pPr>
            <a:r>
              <a:rPr lang="en-US" smtClean="0"/>
              <a:t>Reserve the testing facilities.</a:t>
            </a:r>
          </a:p>
          <a:p>
            <a:pPr marL="514350" indent="-514350" eaLnBrk="1" hangingPunct="1">
              <a:buFont typeface="Calibri" pitchFamily="34" charset="0"/>
              <a:buAutoNum type="arabicPeriod" startAt="4"/>
            </a:pPr>
            <a:r>
              <a:rPr lang="en-US" smtClean="0"/>
              <a:t>Prepare a schedule of the testing-day events.</a:t>
            </a:r>
          </a:p>
          <a:p>
            <a:pPr marL="514350" indent="-514350" eaLnBrk="1" hangingPunct="1"/>
            <a:endParaRPr lang="en-US" smtClean="0"/>
          </a:p>
          <a:p>
            <a:pPr marL="514350" indent="-51435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Prepare for the Test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a:xfrm>
            <a:off x="457200" y="1600200"/>
            <a:ext cx="8229600" cy="4953000"/>
          </a:xfrm>
        </p:spPr>
        <p:txBody>
          <a:bodyPr/>
          <a:lstStyle/>
          <a:p>
            <a:pPr marL="457200" indent="-457200" eaLnBrk="1" hangingPunct="1">
              <a:buFont typeface="Calibri" pitchFamily="34" charset="0"/>
              <a:buAutoNum type="arabicPeriod"/>
            </a:pPr>
            <a:r>
              <a:rPr lang="en-US" smtClean="0"/>
              <a:t>Explain the purpose of the test, either orally or in writing.</a:t>
            </a:r>
          </a:p>
          <a:p>
            <a:pPr marL="457200" indent="-457200" eaLnBrk="1" hangingPunct="1">
              <a:buFont typeface="Calibri" pitchFamily="34" charset="0"/>
              <a:buAutoNum type="arabicPeriod"/>
            </a:pPr>
            <a:r>
              <a:rPr lang="en-US" smtClean="0"/>
              <a:t>Tell participants how they should note problems or make suggestions.</a:t>
            </a:r>
          </a:p>
          <a:p>
            <a:pPr marL="457200" indent="-457200" eaLnBrk="1" hangingPunct="1">
              <a:buFont typeface="Calibri" pitchFamily="34" charset="0"/>
              <a:buAutoNum type="arabicPeriod"/>
            </a:pPr>
            <a:r>
              <a:rPr lang="en-US" smtClean="0"/>
              <a:t>Observe participants while they use the instructions.</a:t>
            </a:r>
          </a:p>
          <a:p>
            <a:pPr marL="457200" indent="-457200" eaLnBrk="1" hangingPunct="1">
              <a:buFont typeface="Calibri" pitchFamily="34" charset="0"/>
              <a:buAutoNum type="arabicPeriod"/>
            </a:pPr>
            <a:r>
              <a:rPr lang="en-US" smtClean="0"/>
              <a:t>Conduct an exit interview or debriefing with each participant.</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Conduct the Test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57200" y="1600200"/>
            <a:ext cx="8229600" cy="4953000"/>
          </a:xfrm>
        </p:spPr>
        <p:txBody>
          <a:bodyPr/>
          <a:lstStyle/>
          <a:p>
            <a:pPr marL="457200" indent="-457200" eaLnBrk="1" hangingPunct="1">
              <a:buFont typeface="Calibri" pitchFamily="34" charset="0"/>
              <a:buAutoNum type="arabicPeriod"/>
            </a:pPr>
            <a:r>
              <a:rPr lang="en-US" smtClean="0"/>
              <a:t>Tabulate and analyze data.</a:t>
            </a:r>
          </a:p>
          <a:p>
            <a:pPr marL="457200" indent="-457200" eaLnBrk="1" hangingPunct="1">
              <a:buFont typeface="Calibri" pitchFamily="34" charset="0"/>
              <a:buAutoNum type="arabicPeriod"/>
            </a:pPr>
            <a:r>
              <a:rPr lang="en-US" smtClean="0"/>
              <a:t>Draw conclusions.</a:t>
            </a:r>
          </a:p>
          <a:p>
            <a:pPr marL="457200" indent="-457200" eaLnBrk="1" hangingPunct="1">
              <a:buFont typeface="Calibri" pitchFamily="34" charset="0"/>
              <a:buAutoNum type="arabicPeriod"/>
            </a:pPr>
            <a:r>
              <a:rPr lang="en-US" smtClean="0"/>
              <a:t>Revise instructions based on what you have found.</a:t>
            </a:r>
          </a:p>
          <a:p>
            <a:pPr marL="457200" indent="-457200" eaLnBrk="1" hangingPunct="1">
              <a:buFont typeface="Calibri" pitchFamily="34" charset="0"/>
              <a:buAutoNum type="arabicPeriod"/>
            </a:pPr>
            <a:r>
              <a:rPr lang="en-US" smtClean="0"/>
              <a:t>Conduct more usability testing, if necessary.</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Interpret the Results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5334000" cy="1108075"/>
          </a:xfrm>
          <a:prstGeom prst="rect">
            <a:avLst/>
          </a:prstGeom>
          <a:noFill/>
        </p:spPr>
        <p:txBody>
          <a:bodyPr>
            <a:spAutoFit/>
          </a:bodyPr>
          <a:lstStyle/>
          <a:p>
            <a:pPr algn="ctr" fontAlgn="auto">
              <a:spcBef>
                <a:spcPts val="0"/>
              </a:spcBef>
              <a:spcAft>
                <a:spcPts val="0"/>
              </a:spcAft>
              <a:defRPr/>
            </a:pPr>
            <a:r>
              <a:rPr lang="en-US" sz="6600" b="1" dirty="0">
                <a:solidFill>
                  <a:srgbClr val="9E012F"/>
                </a:solidFill>
                <a:latin typeface="+mj-lt"/>
                <a:cs typeface="+mn-cs"/>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Learn about Your Users</a:t>
            </a:r>
          </a:p>
        </p:txBody>
      </p:sp>
      <p:sp>
        <p:nvSpPr>
          <p:cNvPr id="20483" name="Content Placeholder 7"/>
          <p:cNvSpPr>
            <a:spLocks noGrp="1"/>
          </p:cNvSpPr>
          <p:nvPr>
            <p:ph idx="1"/>
          </p:nvPr>
        </p:nvSpPr>
        <p:spPr>
          <a:xfrm>
            <a:off x="457200" y="1600200"/>
            <a:ext cx="8229600" cy="4800600"/>
          </a:xfrm>
        </p:spPr>
        <p:txBody>
          <a:bodyPr/>
          <a:lstStyle/>
          <a:p>
            <a:pPr marL="457200" indent="-457200" eaLnBrk="1" hangingPunct="1"/>
            <a:r>
              <a:rPr lang="en-US" smtClean="0"/>
              <a:t>Their familiarity with the task or similar tasks</a:t>
            </a:r>
          </a:p>
          <a:p>
            <a:pPr marL="457200" indent="-457200" eaLnBrk="1" hangingPunct="1">
              <a:spcBef>
                <a:spcPct val="0"/>
              </a:spcBef>
            </a:pPr>
            <a:r>
              <a:rPr lang="en-US" smtClean="0"/>
              <a:t>Their various backgrounds and levels of knowledge of the task among users</a:t>
            </a:r>
          </a:p>
          <a:p>
            <a:pPr marL="457200" indent="-457200" eaLnBrk="1" hangingPunct="1"/>
            <a:r>
              <a:rPr lang="en-US" smtClean="0"/>
              <a:t>Their various purposes for reading the instructions (and whether a reader’s purpose might change)</a:t>
            </a:r>
          </a:p>
          <a:p>
            <a:pPr marL="457200" indent="-457200" eaLnBrk="1" hangingPunct="1"/>
            <a:r>
              <a:rPr lang="en-US" smtClean="0"/>
              <a:t>Their needs and expectations for detail</a:t>
            </a:r>
          </a:p>
          <a:p>
            <a:pPr marL="457200" indent="-457200" eaLnBrk="1" hangingPunct="1"/>
            <a:r>
              <a:rPr lang="en-US" smtClean="0"/>
              <a:t>Their attitudes toward the task or equipment</a:t>
            </a:r>
          </a:p>
          <a:p>
            <a:pPr marL="457200" indent="-457200" eaLnBrk="1" hangingPunct="1"/>
            <a:endParaRPr lang="en-US" smtClean="0"/>
          </a:p>
          <a:p>
            <a:pPr marL="457200" indent="-457200"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Learn about Your Users</a:t>
            </a:r>
          </a:p>
        </p:txBody>
      </p:sp>
      <p:graphicFrame>
        <p:nvGraphicFramePr>
          <p:cNvPr id="11" name="Table 10"/>
          <p:cNvGraphicFramePr>
            <a:graphicFrameLocks noGrp="1"/>
          </p:cNvGraphicFramePr>
          <p:nvPr/>
        </p:nvGraphicFramePr>
        <p:xfrm>
          <a:off x="457200" y="1600200"/>
          <a:ext cx="8229600" cy="2865438"/>
        </p:xfrm>
        <a:graphic>
          <a:graphicData uri="http://schemas.openxmlformats.org/drawingml/2006/table">
            <a:tbl>
              <a:tblPr firstRow="1" bandRow="1">
                <a:tableStyleId>{5C22544A-7EE6-4342-B048-85BDC9FD1C3A}</a:tableStyleId>
              </a:tblPr>
              <a:tblGrid>
                <a:gridCol w="2590800"/>
                <a:gridCol w="5638800"/>
              </a:tblGrid>
              <a:tr h="89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Reader</a:t>
                      </a:r>
                      <a:r>
                        <a:rPr lang="en-US" sz="2800" baseline="0" dirty="0" smtClean="0"/>
                        <a:t> Considerations </a:t>
                      </a:r>
                      <a:endParaRPr lang="en-US" sz="2800" dirty="0" smtClean="0"/>
                    </a:p>
                  </a:txBody>
                  <a:tcPr/>
                </a:tc>
                <a:tc>
                  <a:txBody>
                    <a:bodyPr/>
                    <a:lstStyle/>
                    <a:p>
                      <a:r>
                        <a:rPr lang="en-US" sz="2800" dirty="0" smtClean="0"/>
                        <a:t>General Approach to Writing User-Focused Instructions</a:t>
                      </a:r>
                      <a:endParaRPr lang="en-US" sz="2800" dirty="0"/>
                    </a:p>
                  </a:txBody>
                  <a:tcPr/>
                </a:tc>
              </a:tr>
              <a:tr h="899160">
                <a:tc>
                  <a:txBody>
                    <a:bodyPr/>
                    <a:lstStyle/>
                    <a:p>
                      <a:pPr marL="0" indent="0"/>
                      <a:r>
                        <a:rPr lang="en-US" sz="2400" dirty="0" smtClean="0"/>
                        <a:t>Their familiarity with the task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Include</a:t>
                      </a:r>
                      <a:r>
                        <a:rPr lang="en-US" sz="2400" baseline="0" dirty="0" smtClean="0"/>
                        <a:t> less detail the more familiar your readers are with the task, and more detail the less familiar they are. If they are familiar with a similar task, compare the familiar task with the new task. </a:t>
                      </a:r>
                      <a:endParaRPr lang="en-US" sz="2400" dirty="0" smtClean="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Learn about Your Users</a:t>
            </a:r>
          </a:p>
        </p:txBody>
      </p:sp>
      <p:graphicFrame>
        <p:nvGraphicFramePr>
          <p:cNvPr id="20495" name="Group 15"/>
          <p:cNvGraphicFramePr>
            <a:graphicFrameLocks noGrp="1"/>
          </p:cNvGraphicFramePr>
          <p:nvPr/>
        </p:nvGraphicFramePr>
        <p:xfrm>
          <a:off x="457200" y="1600200"/>
          <a:ext cx="8229600" cy="4327525"/>
        </p:xfrm>
        <a:graphic>
          <a:graphicData uri="http://schemas.openxmlformats.org/drawingml/2006/table">
            <a:tbl>
              <a:tblPr/>
              <a:tblGrid>
                <a:gridCol w="2514600"/>
                <a:gridCol w="5715000"/>
              </a:tblGrid>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pitchFamily="34" charset="0"/>
                          <a:cs typeface="Arial" charset="0"/>
                        </a:rPr>
                        <a:t>Reader Considerations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pitchFamily="34" charset="0"/>
                          <a:cs typeface="Arial" charset="0"/>
                        </a:rPr>
                        <a:t>General Approach to Anticipating and Answering Their Questions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73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Their various backgrounds and knowledge of the task among users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charset="0"/>
                        </a:rPr>
                        <a:t>and</a:t>
                      </a:r>
                      <a:r>
                        <a:rPr kumimoji="0" lang="en-US" sz="2400" b="0" i="0" u="none" strike="noStrike" cap="none" normalizeH="0" baseline="0" smtClean="0">
                          <a:ln>
                            <a:noFill/>
                          </a:ln>
                          <a:solidFill>
                            <a:srgbClr val="000000"/>
                          </a:solidFill>
                          <a:effectLst/>
                          <a:latin typeface="Calibri"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Their various purposes for reading the instructions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Compartmentalize the document for users with different backgrounds and knowledge of the task and compartmentalize according to the different purposes.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Learn about Your Users</a:t>
            </a:r>
          </a:p>
        </p:txBody>
      </p:sp>
      <p:graphicFrame>
        <p:nvGraphicFramePr>
          <p:cNvPr id="21519" name="Group 15"/>
          <p:cNvGraphicFramePr>
            <a:graphicFrameLocks noGrp="1"/>
          </p:cNvGraphicFramePr>
          <p:nvPr/>
        </p:nvGraphicFramePr>
        <p:xfrm>
          <a:off x="457200" y="1600200"/>
          <a:ext cx="8229600" cy="3962400"/>
        </p:xfrm>
        <a:graphic>
          <a:graphicData uri="http://schemas.openxmlformats.org/drawingml/2006/table">
            <a:tbl>
              <a:tblPr/>
              <a:tblGrid>
                <a:gridCol w="2514600"/>
                <a:gridCol w="5715000"/>
              </a:tblGrid>
              <a:tr h="898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pitchFamily="34" charset="0"/>
                          <a:cs typeface="Arial" charset="0"/>
                        </a:rPr>
                        <a:t>Reader Considerations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alibri" pitchFamily="34" charset="0"/>
                          <a:cs typeface="Arial" charset="0"/>
                        </a:rPr>
                        <a:t>General Approach to Anticipating and Answering Their Questions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8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Their needs and expectations for detail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Give novice users detailed information and expert users minimal instructions.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charset="0"/>
                        </a:rPr>
                        <a:t>Give users without a specific task in mind explanations of how to apply procedures. Give users with a specific task in mind little-to-no explanation of the procedure or the concept behind it.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Learn about Your Users</a:t>
            </a:r>
          </a:p>
        </p:txBody>
      </p:sp>
      <p:graphicFrame>
        <p:nvGraphicFramePr>
          <p:cNvPr id="11" name="Table 10"/>
          <p:cNvGraphicFramePr>
            <a:graphicFrameLocks noGrp="1"/>
          </p:cNvGraphicFramePr>
          <p:nvPr/>
        </p:nvGraphicFramePr>
        <p:xfrm>
          <a:off x="457200" y="1600200"/>
          <a:ext cx="8229600" cy="2133600"/>
        </p:xfrm>
        <a:graphic>
          <a:graphicData uri="http://schemas.openxmlformats.org/drawingml/2006/table">
            <a:tbl>
              <a:tblPr firstRow="1" bandRow="1">
                <a:tableStyleId>{5C22544A-7EE6-4342-B048-85BDC9FD1C3A}</a:tableStyleId>
              </a:tblPr>
              <a:tblGrid>
                <a:gridCol w="2514600"/>
                <a:gridCol w="5715000"/>
              </a:tblGrid>
              <a:tr h="899160">
                <a:tc>
                  <a:txBody>
                    <a:bodyPr/>
                    <a:lstStyle/>
                    <a:p>
                      <a:r>
                        <a:rPr lang="en-US" sz="2800" dirty="0" smtClean="0"/>
                        <a:t>Reader Considerations</a:t>
                      </a:r>
                      <a:endParaRPr lang="en-US" sz="2800" dirty="0"/>
                    </a:p>
                  </a:txBody>
                  <a:tcPr/>
                </a:tc>
                <a:tc>
                  <a:txBody>
                    <a:bodyPr/>
                    <a:lstStyle/>
                    <a:p>
                      <a:r>
                        <a:rPr lang="en-US" sz="2800" dirty="0" smtClean="0"/>
                        <a:t>General Approach to Anticipating and Answering Their Questions</a:t>
                      </a:r>
                      <a:endParaRPr lang="en-US" sz="2800" dirty="0"/>
                    </a:p>
                  </a:txBody>
                  <a:tcPr/>
                </a:tc>
              </a:tr>
              <a:tr h="89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Their attitudes toward the task and equipment</a:t>
                      </a:r>
                    </a:p>
                  </a:txBody>
                  <a:tcPr/>
                </a:tc>
                <a:tc>
                  <a:txBody>
                    <a:bodyPr/>
                    <a:lstStyle/>
                    <a:p>
                      <a:r>
                        <a:rPr lang="en-US" sz="2400" dirty="0" smtClean="0"/>
                        <a:t>Counter any</a:t>
                      </a:r>
                      <a:r>
                        <a:rPr lang="en-US" sz="2400" baseline="0" dirty="0" smtClean="0"/>
                        <a:t> resistance by </a:t>
                      </a:r>
                      <a:r>
                        <a:rPr lang="en-US" sz="2400" kern="1200" baseline="0" dirty="0" smtClean="0">
                          <a:solidFill>
                            <a:schemeClr val="dk1"/>
                          </a:solidFill>
                          <a:latin typeface="+mn-lt"/>
                          <a:ea typeface="+mn-ea"/>
                          <a:cs typeface="+mn-cs"/>
                        </a:rPr>
                        <a:t>reassuring them and, whenever possible, linking the new task to procedures they already know.</a:t>
                      </a:r>
                      <a:endParaRPr lang="en-US" sz="2400" dirty="0" smtClean="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1600200"/>
            <a:ext cx="8229600" cy="4953000"/>
          </a:xfrm>
        </p:spPr>
        <p:txBody>
          <a:bodyPr/>
          <a:lstStyle/>
          <a:p>
            <a:pPr marL="457200" indent="-457200" eaLnBrk="1" hangingPunct="1"/>
            <a:r>
              <a:rPr lang="en-US" smtClean="0"/>
              <a:t>Design instructions suitable for the users’ environment, selecting the appropriate paper, typeface, type size, and page size.</a:t>
            </a:r>
          </a:p>
          <a:p>
            <a:pPr marL="457200" indent="-457200" eaLnBrk="1" hangingPunct="1"/>
            <a:r>
              <a:rPr lang="en-US" smtClean="0"/>
              <a:t>Design the information to help users easily search for and locate specific instructions.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Design the Visual Information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What Is Technical Communication?&amp;quot;&quot;/&gt;&lt;property id=&quot;20307&quot; value=&quot;257&quot;/&gt;&lt;/object&gt;&lt;object type=&quot;3&quot; unique_id=&quot;10006&quot;&gt;&lt;property id=&quot;20148&quot; value=&quot;5&quot;/&gt;&lt;property id=&quot;20300&quot; value=&quot;Slide 3 - &amp;quot;What Is Technical Communication?&amp;quot;&quot;/&gt;&lt;property id=&quot;20307&quot; value=&quot;261&quot;/&gt;&lt;/object&gt;&lt;object type=&quot;3&quot; unique_id=&quot;10007&quot;&gt;&lt;property id=&quot;20148&quot; value=&quot;5&quot;/&gt;&lt;property id=&quot;20300&quot; value=&quot;Slide 6 - &amp;quot;Who Creates Technical &amp;#x0D;&amp;#x0A;Communication?&amp;quot;&quot;/&gt;&lt;property id=&quot;20307&quot; value=&quot;258&quot;/&gt;&lt;/object&gt;&lt;object type=&quot;3&quot; unique_id=&quot;10008&quot;&gt;&lt;property id=&quot;20148&quot; value=&quot;5&quot;/&gt;&lt;property id=&quot;20300&quot; value=&quot;Slide 14&quot;/&gt;&lt;property id=&quot;20307&quot; value=&quot;259&quot;/&gt;&lt;/object&gt;&lt;object type=&quot;3&quot; unique_id=&quot;10009&quot;&gt;&lt;property id=&quot;20148&quot; value=&quot;5&quot;/&gt;&lt;property id=&quot;20300&quot; value=&quot;Slide 15 - &amp;quot;What Are the Characteristics of Effective Technical Communication?&amp;quot;&quot;/&gt;&lt;property id=&quot;20307&quot; value=&quot;260&quot;/&gt;&lt;/object&gt;&lt;object type=&quot;3&quot; unique_id=&quot;10082&quot;&gt;&lt;property id=&quot;20148&quot; value=&quot;5&quot;/&gt;&lt;property id=&quot;20300&quot; value=&quot;Slide 4 - &amp;quot;What Is Technical Communication?&amp;quot;&quot;/&gt;&lt;property id=&quot;20307&quot; value=&quot;262&quot;/&gt;&lt;/object&gt;&lt;object type=&quot;3&quot; unique_id=&quot;10083&quot;&gt;&lt;property id=&quot;20148&quot; value=&quot;5&quot;/&gt;&lt;property id=&quot;20300&quot; value=&quot;Slide 5 - &amp;quot;What Is Technical Communication?&amp;quot;&quot;/&gt;&lt;property id=&quot;20307&quot; value=&quot;263&quot;/&gt;&lt;/object&gt;&lt;object type=&quot;3&quot; unique_id=&quot;10084&quot;&gt;&lt;property id=&quot;20148&quot; value=&quot;5&quot;/&gt;&lt;property id=&quot;20300&quot; value=&quot;Slide 11 - &amp;quot;Why Is It Important to Your Career?&amp;quot;&quot;/&gt;&lt;property id=&quot;20307&quot; value=&quot;264&quot;/&gt;&lt;/object&gt;&lt;object type=&quot;3&quot; unique_id=&quot;10261&quot;&gt;&lt;property id=&quot;20148&quot; value=&quot;5&quot;/&gt;&lt;property id=&quot;20300&quot; value=&quot;Slide 12 - &amp;quot;Why Is It Important to Your Career?&amp;quot;&quot;/&gt;&lt;property id=&quot;20307&quot; value=&quot;265&quot;/&gt;&lt;/object&gt;&lt;object type=&quot;3&quot; unique_id=&quot;10334&quot;&gt;&lt;property id=&quot;20148&quot; value=&quot;5&quot;/&gt;&lt;property id=&quot;20300&quot; value=&quot;Slide 13 - &amp;quot;Why Is It Important to Your Career?&amp;quot;&quot;/&gt;&lt;property id=&quot;20307&quot; value=&quot;266&quot;/&gt;&lt;/object&gt;&lt;object type=&quot;3&quot; unique_id=&quot;10478&quot;&gt;&lt;property id=&quot;20148&quot; value=&quot;5&quot;/&gt;&lt;property id=&quot;20300&quot; value=&quot;Slide 7 - &amp;quot;When Will You Create It?&amp;quot;&quot;/&gt;&lt;property id=&quot;20307&quot; value=&quot;267&quot;/&gt;&lt;/object&gt;&lt;object type=&quot;3&quot; unique_id=&quot;10521&quot;&gt;&lt;property id=&quot;20148&quot; value=&quot;5&quot;/&gt;&lt;property id=&quot;20300&quot; value=&quot;Slide 9 - &amp;quot;When Will You Create It?&amp;quot;&quot;/&gt;&lt;property id=&quot;20307&quot; value=&quot;268&quot;/&gt;&lt;/object&gt;&lt;object type=&quot;3&quot; unique_id=&quot;10657&quot;&gt;&lt;property id=&quot;20148&quot; value=&quot;5&quot;/&gt;&lt;property id=&quot;20300&quot; value=&quot;Slide 8 - &amp;quot;When Will You Create It?&amp;quot;&quot;/&gt;&lt;property id=&quot;20307&quot; value=&quot;269&quot;/&gt;&lt;/object&gt;&lt;object type=&quot;3&quot; unique_id=&quot;10674&quot;&gt;&lt;property id=&quot;20148&quot; value=&quot;5&quot;/&gt;&lt;property id=&quot;20300&quot; value=&quot;Slide 10 - &amp;quot;When Will You Create It?&amp;quot;&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TotalTime>
  <Words>1409</Words>
  <Application>Microsoft Office PowerPoint</Application>
  <PresentationFormat>On-screen Show (4:3)</PresentationFormat>
  <Paragraphs>231</Paragraphs>
  <Slides>36</Slides>
  <Notes>36</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36</vt:i4>
      </vt:variant>
    </vt:vector>
  </HeadingPairs>
  <TitlesOfParts>
    <vt:vector size="41" baseType="lpstr">
      <vt:lpstr>Arial</vt:lpstr>
      <vt:lpstr>Calibri</vt:lpstr>
      <vt:lpstr>Tahoma</vt:lpstr>
      <vt:lpstr>Arial Black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1</dc:title>
  <dc:creator>Aundrea</dc:creator>
  <cp:lastModifiedBy>Kendra Miller</cp:lastModifiedBy>
  <cp:revision>329</cp:revision>
  <dcterms:created xsi:type="dcterms:W3CDTF">2008-07-31T14:46:12Z</dcterms:created>
  <dcterms:modified xsi:type="dcterms:W3CDTF">2009-07-08T15:15:52Z</dcterms:modified>
</cp:coreProperties>
</file>