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1" r:id="rId3"/>
    <p:sldId id="350" r:id="rId4"/>
    <p:sldId id="325" r:id="rId5"/>
    <p:sldId id="330" r:id="rId6"/>
    <p:sldId id="329" r:id="rId7"/>
    <p:sldId id="326" r:id="rId8"/>
    <p:sldId id="331" r:id="rId9"/>
    <p:sldId id="334" r:id="rId10"/>
    <p:sldId id="347" r:id="rId11"/>
    <p:sldId id="335" r:id="rId12"/>
    <p:sldId id="351" r:id="rId13"/>
    <p:sldId id="352" r:id="rId14"/>
    <p:sldId id="349" r:id="rId15"/>
    <p:sldId id="353" r:id="rId16"/>
    <p:sldId id="345" r:id="rId17"/>
    <p:sldId id="346" r:id="rId18"/>
    <p:sldId id="318" r:id="rId19"/>
    <p:sldId id="336" r:id="rId20"/>
    <p:sldId id="354" r:id="rId21"/>
    <p:sldId id="337" r:id="rId22"/>
    <p:sldId id="338" r:id="rId23"/>
    <p:sldId id="339" r:id="rId24"/>
    <p:sldId id="340" r:id="rId25"/>
    <p:sldId id="355" r:id="rId26"/>
    <p:sldId id="356" r:id="rId27"/>
    <p:sldId id="341" r:id="rId28"/>
    <p:sldId id="342" r:id="rId29"/>
    <p:sldId id="357" r:id="rId30"/>
    <p:sldId id="343" r:id="rId31"/>
    <p:sldId id="358" r:id="rId32"/>
    <p:sldId id="344" r:id="rId33"/>
    <p:sldId id="361" r:id="rId34"/>
    <p:sldId id="285"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897"/>
    <a:srgbClr val="9E012F"/>
    <a:srgbClr val="B1C1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333" autoAdjust="0"/>
  </p:normalViewPr>
  <p:slideViewPr>
    <p:cSldViewPr>
      <p:cViewPr varScale="1">
        <p:scale>
          <a:sx n="82" d="100"/>
          <a:sy n="82"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8BA1A9-6104-4D3D-A4C5-D1441EE092EC}" type="datetimeFigureOut">
              <a:rPr lang="en-US"/>
              <a:pPr>
                <a:defRPr/>
              </a:pPr>
              <a:t>8/20/2009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A41C91-98FF-4168-A68E-D22707239A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E9450E-4F25-4338-82CD-5AF83AA28841}"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D3659C-7A61-434D-8620-2D2C26B78C56}"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B04D-CB2C-4336-AC90-70144D275E5D}"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46A72-7FFC-4937-98E8-AB64D42F7FDB}"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55616-1FA1-4A73-BE44-F9B0B455BD5C}"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F5DD22-E05E-44AC-AC34-72996224EBBB}"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3C847E-5B79-414C-9F5C-374030557E97}"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55AE4-2C96-42E2-96E0-C402BCD49A84}"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E3A94C-ACDA-4032-95ED-17EE57FB1AF5}"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6EB9F5-213D-492C-A0ED-D3033DD7DA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71A3DB-2FC9-47DB-AF47-596C407BF5B3}"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8CDE4-1F16-40C7-A15E-DF572139B2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E57AD-36AA-465F-872D-D29403022BE1}"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1E44E8-F094-42A1-BE26-AC69816BB9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1453A7-556D-4D81-ABE6-49067FB179AB}"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E4D71B-6E28-405A-8511-A0CD34CFFD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243CB1-FF73-460E-BFAD-A82D2577736E}"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33936A-68BB-4905-BE23-A05BCA465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022381-87BD-4880-9DC4-F709E9AC7E10}" type="datetimeFigureOut">
              <a:rPr lang="en-US"/>
              <a:pPr>
                <a:defRPr/>
              </a:pPr>
              <a:t>8/20/2009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D2728A-F019-43DA-9CF0-0CF6F82E5B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E8ED73-701D-4554-A355-7E91A0B7D431}" type="datetimeFigureOut">
              <a:rPr lang="en-US"/>
              <a:pPr>
                <a:defRPr/>
              </a:pPr>
              <a:t>8/20/2009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97272D-A9BD-4FFA-A9CD-8A197E7783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009680-370F-4490-BAF8-D6B9AFEE4C88}" type="datetimeFigureOut">
              <a:rPr lang="en-US"/>
              <a:pPr>
                <a:defRPr/>
              </a:pPr>
              <a:t>8/20/2009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8F9ABD-C259-42DA-9F0B-9B9B70CDF4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13B328-9ECB-4BC9-9EC5-10A1BA9E1427}" type="datetimeFigureOut">
              <a:rPr lang="en-US"/>
              <a:pPr>
                <a:defRPr/>
              </a:pPr>
              <a:t>8/20/2009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2341A0-B986-4854-A9BF-54C86481FD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1EE70E-AC58-4399-9701-1E2D072AFDEB}" type="datetimeFigureOut">
              <a:rPr lang="en-US"/>
              <a:pPr>
                <a:defRPr/>
              </a:pPr>
              <a:t>8/20/2009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DCD501-C425-4F14-83CF-6C3D54C6BE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3071B0-0E91-47C1-B72A-AB87BF7207CF}" type="datetimeFigureOut">
              <a:rPr lang="en-US"/>
              <a:pPr>
                <a:defRPr/>
              </a:pPr>
              <a:t>8/20/2009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A58B73-202C-422C-9A77-3B23775A2F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FBC1FC-73E9-46B0-B394-BC1037E0675C}" type="datetimeFigureOut">
              <a:rPr lang="en-US"/>
              <a:pPr>
                <a:defRPr/>
              </a:pPr>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70F38E-0B64-4D31-AC0C-AD5B6A8E10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pter_6_Graphic.tif"/>
          <p:cNvPicPr>
            <a:picLocks noChangeAspect="1"/>
          </p:cNvPicPr>
          <p:nvPr/>
        </p:nvPicPr>
        <p:blipFill>
          <a:blip r:embed="rId3">
            <a:duotone>
              <a:schemeClr val="bg2">
                <a:shade val="45000"/>
                <a:satMod val="135000"/>
              </a:schemeClr>
              <a:prstClr val="white"/>
            </a:duotone>
          </a:blip>
          <a:stretch>
            <a:fillRect/>
          </a:stretch>
        </p:blipFill>
        <p:spPr>
          <a:xfrm>
            <a:off x="457200" y="685800"/>
            <a:ext cx="8243339" cy="5486400"/>
          </a:xfrm>
          <a:prstGeom prst="rect">
            <a:avLst/>
          </a:prstGeom>
        </p:spPr>
      </p:pic>
      <p:sp>
        <p:nvSpPr>
          <p:cNvPr id="14338" name="Subtitle 2"/>
          <p:cNvSpPr>
            <a:spLocks noGrp="1"/>
          </p:cNvSpPr>
          <p:nvPr>
            <p:ph type="subTitle" idx="1"/>
          </p:nvPr>
        </p:nvSpPr>
        <p:spPr>
          <a:xfrm>
            <a:off x="1447800" y="1828800"/>
            <a:ext cx="6400800" cy="1752600"/>
          </a:xfrm>
        </p:spPr>
        <p:txBody>
          <a:bodyPr/>
          <a:lstStyle/>
          <a:p>
            <a:pPr algn="l" eaLnBrk="1" hangingPunct="1"/>
            <a:r>
              <a:rPr lang="en-US" sz="5400" b="1" smtClean="0">
                <a:solidFill>
                  <a:srgbClr val="9E012F"/>
                </a:solidFill>
                <a:cs typeface="Tahoma" pitchFamily="34" charset="0"/>
              </a:rPr>
              <a:t>Organizing Information for Your Readers</a:t>
            </a:r>
          </a:p>
        </p:txBody>
      </p:sp>
      <p:sp>
        <p:nvSpPr>
          <p:cNvPr id="5" name="Title 1"/>
          <p:cNvSpPr txBox="1">
            <a:spLocks/>
          </p:cNvSpPr>
          <p:nvPr/>
        </p:nvSpPr>
        <p:spPr>
          <a:xfrm>
            <a:off x="0" y="6172200"/>
            <a:ext cx="9144000" cy="685800"/>
          </a:xfrm>
          <a:prstGeom prst="rect">
            <a:avLst/>
          </a:prstGeom>
          <a:solidFill>
            <a:srgbClr val="2D6897"/>
          </a:solidFill>
        </p:spPr>
        <p:txBody>
          <a:bodyPr anchor="ctr">
            <a:normAutofit/>
          </a:bodyPr>
          <a:lstStyle/>
          <a:p>
            <a:pPr algn="ctr" fontAlgn="auto">
              <a:spcAft>
                <a:spcPts val="0"/>
              </a:spcAft>
              <a:defRPr/>
            </a:pPr>
            <a:r>
              <a:rPr lang="en-US" sz="2400" dirty="0">
                <a:solidFill>
                  <a:srgbClr val="B1C1D9"/>
                </a:solidFill>
                <a:latin typeface="Arial Black" pitchFamily="34" charset="0"/>
                <a:ea typeface="+mj-ea"/>
                <a:cs typeface="Arial" pitchFamily="34" charset="0"/>
              </a:rPr>
              <a:t>C    H    A    P    T    E    R      6 </a:t>
            </a:r>
          </a:p>
        </p:txBody>
      </p:sp>
      <p:sp>
        <p:nvSpPr>
          <p:cNvPr id="10" name="Rectangle 9"/>
          <p:cNvSpPr/>
          <p:nvPr/>
        </p:nvSpPr>
        <p:spPr>
          <a:xfrm>
            <a:off x="0" y="0"/>
            <a:ext cx="685800" cy="68580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458200" y="0"/>
            <a:ext cx="685800" cy="68580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0"/>
            <a:ext cx="9144000" cy="685800"/>
          </a:xfrm>
          <a:prstGeom prst="rect">
            <a:avLst/>
          </a:prstGeom>
          <a:solidFill>
            <a:srgbClr val="2D6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rtlCol="0">
            <a:noAutofit/>
          </a:bodyPr>
          <a:lstStyle/>
          <a:p>
            <a:pPr eaLnBrk="1" fontAlgn="auto" hangingPunct="1">
              <a:spcAft>
                <a:spcPts val="0"/>
              </a:spcAft>
              <a:buFont typeface="Arial" pitchFamily="34" charset="0"/>
              <a:buNone/>
              <a:defRPr/>
            </a:pPr>
            <a:r>
              <a:rPr lang="en-US" sz="2400" b="1" dirty="0" smtClean="0"/>
              <a:t>Topic: Theories on the Cause </a:t>
            </a:r>
          </a:p>
          <a:p>
            <a:pPr eaLnBrk="1" fontAlgn="auto" hangingPunct="1">
              <a:spcAft>
                <a:spcPts val="0"/>
              </a:spcAft>
              <a:buFont typeface="Arial" pitchFamily="34" charset="0"/>
              <a:buNone/>
              <a:defRPr/>
            </a:pPr>
            <a:r>
              <a:rPr lang="en-US" sz="2400" b="1" dirty="0" smtClean="0"/>
              <a:t>of Autism</a:t>
            </a:r>
          </a:p>
          <a:p>
            <a:pPr marL="457200" indent="-457200" eaLnBrk="1" fontAlgn="auto" hangingPunct="1">
              <a:spcAft>
                <a:spcPts val="0"/>
              </a:spcAft>
              <a:buFont typeface="+mj-lt"/>
              <a:buAutoNum type="romanUcPeriod"/>
              <a:defRPr/>
            </a:pPr>
            <a:r>
              <a:rPr lang="en-US" sz="2400" dirty="0" smtClean="0"/>
              <a:t>Genetic</a:t>
            </a:r>
          </a:p>
          <a:p>
            <a:pPr marL="457200" indent="-457200" eaLnBrk="1" fontAlgn="auto" hangingPunct="1">
              <a:spcAft>
                <a:spcPts val="0"/>
              </a:spcAft>
              <a:buFont typeface="+mj-lt"/>
              <a:buAutoNum type="romanUcPeriod"/>
              <a:defRPr/>
            </a:pPr>
            <a:r>
              <a:rPr lang="en-US" sz="2400" dirty="0" smtClean="0"/>
              <a:t>Environmental</a:t>
            </a:r>
          </a:p>
          <a:p>
            <a:pPr marL="971550" lvl="1" indent="-514350" eaLnBrk="1" fontAlgn="auto" hangingPunct="1">
              <a:spcAft>
                <a:spcPts val="0"/>
              </a:spcAft>
              <a:buFont typeface="+mj-lt"/>
              <a:buAutoNum type="alphaUcPeriod"/>
              <a:defRPr/>
            </a:pPr>
            <a:r>
              <a:rPr lang="en-US" dirty="0" smtClean="0"/>
              <a:t>“Refrigerator mothers” (refuted)</a:t>
            </a:r>
          </a:p>
          <a:p>
            <a:pPr marL="971550" lvl="1" indent="-514350" eaLnBrk="1" fontAlgn="auto" hangingPunct="1">
              <a:spcAft>
                <a:spcPts val="0"/>
              </a:spcAft>
              <a:buFont typeface="+mj-lt"/>
              <a:buAutoNum type="alphaUcPeriod"/>
              <a:defRPr/>
            </a:pPr>
            <a:r>
              <a:rPr lang="en-US" dirty="0" smtClean="0"/>
              <a:t>Vaccines</a:t>
            </a:r>
          </a:p>
          <a:p>
            <a:pPr marL="971550" lvl="1" indent="-514350" eaLnBrk="1" fontAlgn="auto" hangingPunct="1">
              <a:spcAft>
                <a:spcPts val="0"/>
              </a:spcAft>
              <a:buFont typeface="+mj-lt"/>
              <a:buAutoNum type="alphaUcPeriod"/>
              <a:defRPr/>
            </a:pPr>
            <a:r>
              <a:rPr lang="en-US" dirty="0" smtClean="0"/>
              <a:t>Exposure to toxins</a:t>
            </a:r>
          </a:p>
          <a:p>
            <a:pPr marL="971550" lvl="1" indent="-514350" eaLnBrk="1" fontAlgn="auto" hangingPunct="1">
              <a:spcAft>
                <a:spcPts val="0"/>
              </a:spcAft>
              <a:buFont typeface="+mj-lt"/>
              <a:buAutoNum type="alphaUcPeriod"/>
              <a:defRPr/>
            </a:pPr>
            <a:r>
              <a:rPr lang="en-US" dirty="0" smtClean="0"/>
              <a:t>Metabolic imbalance</a:t>
            </a:r>
          </a:p>
          <a:p>
            <a:pPr marL="971550" lvl="1" indent="-514350" eaLnBrk="1" fontAlgn="auto" hangingPunct="1">
              <a:spcAft>
                <a:spcPts val="0"/>
              </a:spcAft>
              <a:buFont typeface="+mj-lt"/>
              <a:buAutoNum type="alphaUcPeriod"/>
              <a:defRPr/>
            </a:pPr>
            <a:r>
              <a:rPr lang="en-US" dirty="0" smtClean="0"/>
              <a:t>Autoimmune disease</a:t>
            </a:r>
          </a:p>
          <a:p>
            <a:pPr marL="971550" lvl="1" indent="-514350" eaLnBrk="1" fontAlgn="auto" hangingPunct="1">
              <a:spcAft>
                <a:spcPts val="0"/>
              </a:spcAft>
              <a:buFont typeface="+mj-lt"/>
              <a:buAutoNum type="alphaUcPeriod"/>
              <a:defRPr/>
            </a:pPr>
            <a:r>
              <a:rPr lang="en-US" dirty="0" smtClean="0"/>
              <a:t>Viral infection</a:t>
            </a:r>
          </a:p>
          <a:p>
            <a:pPr eaLnBrk="1" fontAlgn="auto" hangingPunct="1">
              <a:spcAft>
                <a:spcPts val="0"/>
              </a:spcAft>
              <a:buFont typeface="Arial" pitchFamily="34" charset="0"/>
              <a:buNone/>
              <a:defRPr/>
            </a:pPr>
            <a:endParaRPr lang="en-US" sz="2400" b="1" dirty="0" smtClean="0"/>
          </a:p>
        </p:txBody>
      </p:sp>
      <p:sp>
        <p:nvSpPr>
          <p:cNvPr id="8" name="Content Placeholder 7"/>
          <p:cNvSpPr>
            <a:spLocks noGrp="1"/>
          </p:cNvSpPr>
          <p:nvPr>
            <p:ph sz="half" idx="2"/>
          </p:nvPr>
        </p:nvSpPr>
        <p:spPr/>
        <p:txBody>
          <a:bodyPr rtlCol="0">
            <a:normAutofit/>
          </a:bodyPr>
          <a:lstStyle/>
          <a:p>
            <a:pPr marL="857250" lvl="1" indent="-400050" eaLnBrk="1" fontAlgn="auto" hangingPunct="1">
              <a:spcAft>
                <a:spcPts val="0"/>
              </a:spcAft>
              <a:buFont typeface="+mj-lt"/>
              <a:buAutoNum type="alphaUcPeriod" startAt="7"/>
              <a:defRPr/>
            </a:pPr>
            <a:r>
              <a:rPr lang="en-US" dirty="0" smtClean="0"/>
              <a:t>Oxidative stress</a:t>
            </a:r>
          </a:p>
          <a:p>
            <a:pPr marL="857250" lvl="1" indent="-400050" eaLnBrk="1" fontAlgn="auto" hangingPunct="1">
              <a:spcAft>
                <a:spcPts val="0"/>
              </a:spcAft>
              <a:buFont typeface="+mj-lt"/>
              <a:buAutoNum type="alphaUcPeriod" startAt="7"/>
              <a:defRPr/>
            </a:pPr>
            <a:r>
              <a:rPr lang="en-US" dirty="0" smtClean="0"/>
              <a:t>Rain</a:t>
            </a:r>
          </a:p>
          <a:p>
            <a:pPr marL="857250" lvl="1" indent="-400050" eaLnBrk="1" fontAlgn="auto" hangingPunct="1">
              <a:spcAft>
                <a:spcPts val="0"/>
              </a:spcAft>
              <a:buFont typeface="+mj-lt"/>
              <a:buAutoNum type="alphaUcPeriod" startAt="7"/>
              <a:defRPr/>
            </a:pPr>
            <a:r>
              <a:rPr lang="en-US" dirty="0" smtClean="0"/>
              <a:t>Television watching</a:t>
            </a:r>
          </a:p>
          <a:p>
            <a:pPr marL="857250" lvl="1" indent="-400050" eaLnBrk="1" fontAlgn="auto" hangingPunct="1">
              <a:spcAft>
                <a:spcPts val="0"/>
              </a:spcAft>
              <a:buFont typeface="+mj-lt"/>
              <a:buAutoNum type="alphaUcPeriod" startAt="7"/>
              <a:defRPr/>
            </a:pPr>
            <a:r>
              <a:rPr lang="en-US" dirty="0" smtClean="0"/>
              <a:t>Ultrasounds</a:t>
            </a:r>
          </a:p>
          <a:p>
            <a:pPr marL="457200" indent="-457200" eaLnBrk="1" fontAlgn="auto" hangingPunct="1">
              <a:spcAft>
                <a:spcPts val="0"/>
              </a:spcAft>
              <a:buFont typeface="+mj-lt"/>
              <a:buAutoNum type="romanUcPeriod" startAt="3"/>
              <a:defRPr/>
            </a:pPr>
            <a:r>
              <a:rPr lang="en-US" sz="2400" dirty="0" smtClean="0"/>
              <a:t>Combination</a:t>
            </a:r>
          </a:p>
          <a:p>
            <a:pPr marL="971550" lvl="1" indent="-514350" eaLnBrk="1" fontAlgn="auto" hangingPunct="1">
              <a:spcAft>
                <a:spcPts val="0"/>
              </a:spcAft>
              <a:buFont typeface="+mj-lt"/>
              <a:buAutoNum type="alphaUcPeriod"/>
              <a:defRPr/>
            </a:pPr>
            <a:r>
              <a:rPr lang="en-US" dirty="0" smtClean="0"/>
              <a:t>Predisposition to autism and an environmental trigger</a:t>
            </a:r>
          </a:p>
          <a:p>
            <a:pPr eaLnBrk="1" fontAlgn="auto" hangingPunct="1">
              <a:spcAft>
                <a:spcPts val="0"/>
              </a:spcAft>
              <a:buFont typeface="Arial" pitchFamily="34" charset="0"/>
              <a:buChar char="•"/>
              <a:defRPr/>
            </a:pP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Formal Outline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tlCol="0">
            <a:noAutofit/>
          </a:bodyPr>
          <a:lstStyle/>
          <a:p>
            <a:pPr marL="457200" indent="-457200" eaLnBrk="1" fontAlgn="auto" hangingPunct="1">
              <a:spcAft>
                <a:spcPts val="0"/>
              </a:spcAft>
              <a:buFont typeface="Arial" pitchFamily="34" charset="0"/>
              <a:buChar char="•"/>
              <a:defRPr/>
            </a:pPr>
            <a:r>
              <a:rPr lang="en-US" dirty="0" smtClean="0"/>
              <a:t>In mathematics, it refers to two lines of the same slope.</a:t>
            </a:r>
          </a:p>
          <a:p>
            <a:pPr lvl="8">
              <a:buFont typeface="Arial" pitchFamily="34" charset="0"/>
              <a:buNone/>
              <a:defRPr/>
            </a:pPr>
            <a:endParaRPr lang="en-US" sz="2400" dirty="0" smtClean="0"/>
          </a:p>
          <a:p>
            <a:pPr lvl="8">
              <a:buFont typeface="Arial" pitchFamily="34" charset="0"/>
              <a:buNone/>
              <a:defRPr/>
            </a:pPr>
            <a:r>
              <a:rPr lang="en-US" sz="2400" dirty="0" smtClean="0"/>
              <a:t>y=1/2x+1</a:t>
            </a:r>
          </a:p>
          <a:p>
            <a:pPr lvl="8">
              <a:buFont typeface="Arial" pitchFamily="34" charset="0"/>
              <a:buNone/>
              <a:defRPr/>
            </a:pPr>
            <a:r>
              <a:rPr lang="en-US" sz="2400" dirty="0" smtClean="0"/>
              <a:t>y=1/2x</a:t>
            </a:r>
          </a:p>
          <a:p>
            <a:pPr marL="457200" indent="-457200" eaLnBrk="1" fontAlgn="auto" hangingPunct="1">
              <a:spcAft>
                <a:spcPts val="0"/>
              </a:spcAft>
              <a:buFont typeface="Arial" pitchFamily="34" charset="0"/>
              <a:buChar char="•"/>
              <a:defRPr/>
            </a:pPr>
            <a:endParaRPr lang="en-US" dirty="0" smtClean="0"/>
          </a:p>
          <a:p>
            <a:pPr marL="457200" indent="-457200" eaLnBrk="1" fontAlgn="auto" hangingPunct="1">
              <a:spcAft>
                <a:spcPts val="0"/>
              </a:spcAft>
              <a:buFont typeface="Arial" pitchFamily="34" charset="0"/>
              <a:buChar char="•"/>
              <a:defRPr/>
            </a:pPr>
            <a:endParaRPr lang="en-US" dirty="0" smtClean="0"/>
          </a:p>
          <a:p>
            <a:pPr marL="457200" indent="-457200" eaLnBrk="1" fontAlgn="auto" hangingPunct="1">
              <a:spcAft>
                <a:spcPts val="0"/>
              </a:spcAft>
              <a:buFont typeface="Arial" pitchFamily="34" charset="0"/>
              <a:buChar char="•"/>
              <a:defRPr/>
            </a:pPr>
            <a:endParaRPr lang="en-US" dirty="0" smtClean="0"/>
          </a:p>
          <a:p>
            <a:pPr marL="457200" indent="-457200" eaLnBrk="1" fontAlgn="auto" hangingPunct="1">
              <a:spcAft>
                <a:spcPts val="0"/>
              </a:spcAft>
              <a:buFont typeface="Arial" pitchFamily="34" charset="0"/>
              <a:buChar char="•"/>
              <a:defRPr/>
            </a:pPr>
            <a:endParaRPr lang="en-US" dirty="0" smtClean="0"/>
          </a:p>
          <a:p>
            <a:pPr marL="457200" indent="-457200" eaLnBrk="1" fontAlgn="auto" hangingPunct="1">
              <a:spcAft>
                <a:spcPts val="0"/>
              </a:spcAft>
              <a:buFont typeface="Arial" pitchFamily="34" charset="0"/>
              <a:buChar char="•"/>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What Is Parallelism?</a:t>
            </a:r>
          </a:p>
        </p:txBody>
      </p:sp>
      <p:cxnSp>
        <p:nvCxnSpPr>
          <p:cNvPr id="44" name="Straight Connector 43"/>
          <p:cNvCxnSpPr/>
          <p:nvPr/>
        </p:nvCxnSpPr>
        <p:spPr>
          <a:xfrm flipV="1">
            <a:off x="1066800" y="3733800"/>
            <a:ext cx="2743200" cy="13716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067594" y="4418806"/>
            <a:ext cx="2743200" cy="1588"/>
          </a:xfrm>
          <a:prstGeom prst="line">
            <a:avLst/>
          </a:prstGeom>
          <a:ln w="63500" cmpd="sng">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4419600"/>
            <a:ext cx="2743200" cy="1588"/>
          </a:xfrm>
          <a:prstGeom prst="line">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66800" y="3048000"/>
            <a:ext cx="27432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4" name="TextBox 27"/>
          <p:cNvSpPr txBox="1">
            <a:spLocks noChangeArrowheads="1"/>
          </p:cNvSpPr>
          <p:nvPr/>
        </p:nvSpPr>
        <p:spPr bwMode="auto">
          <a:xfrm>
            <a:off x="3810000" y="4267200"/>
            <a:ext cx="304800" cy="369888"/>
          </a:xfrm>
          <a:prstGeom prst="rect">
            <a:avLst/>
          </a:prstGeom>
          <a:noFill/>
          <a:ln w="9525">
            <a:noFill/>
            <a:miter lim="800000"/>
            <a:headEnd/>
            <a:tailEnd/>
          </a:ln>
        </p:spPr>
        <p:txBody>
          <a:bodyPr>
            <a:spAutoFit/>
          </a:bodyPr>
          <a:lstStyle/>
          <a:p>
            <a:r>
              <a:rPr lang="en-US" i="1">
                <a:latin typeface="Calibri" pitchFamily="34" charset="0"/>
              </a:rPr>
              <a:t>x</a:t>
            </a:r>
          </a:p>
        </p:txBody>
      </p:sp>
      <p:sp>
        <p:nvSpPr>
          <p:cNvPr id="34825" name="TextBox 28"/>
          <p:cNvSpPr txBox="1">
            <a:spLocks noChangeArrowheads="1"/>
          </p:cNvSpPr>
          <p:nvPr/>
        </p:nvSpPr>
        <p:spPr bwMode="auto">
          <a:xfrm>
            <a:off x="2286000" y="2667000"/>
            <a:ext cx="304800" cy="369888"/>
          </a:xfrm>
          <a:prstGeom prst="rect">
            <a:avLst/>
          </a:prstGeom>
          <a:noFill/>
          <a:ln w="9525">
            <a:noFill/>
            <a:miter lim="800000"/>
            <a:headEnd/>
            <a:tailEnd/>
          </a:ln>
        </p:spPr>
        <p:txBody>
          <a:bodyPr>
            <a:spAutoFit/>
          </a:bodyPr>
          <a:lstStyle/>
          <a:p>
            <a:r>
              <a:rPr lang="en-US" i="1">
                <a:latin typeface="Calibri" pitchFamily="34" charset="0"/>
              </a:rPr>
              <a:t>y</a:t>
            </a:r>
          </a:p>
        </p:txBody>
      </p:sp>
      <p:cxnSp>
        <p:nvCxnSpPr>
          <p:cNvPr id="32" name="Straight Connector 31"/>
          <p:cNvCxnSpPr/>
          <p:nvPr/>
        </p:nvCxnSpPr>
        <p:spPr>
          <a:xfrm>
            <a:off x="1066800" y="37338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66800" y="51054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81794" y="4418806"/>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753394" y="4418806"/>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1"/>
          </p:cNvCxnSpPr>
          <p:nvPr/>
        </p:nvCxnSpPr>
        <p:spPr>
          <a:xfrm rot="10800000" flipH="1">
            <a:off x="1066800" y="3048000"/>
            <a:ext cx="2743200" cy="13716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6"/>
          <p:cNvSpPr>
            <a:spLocks noGrp="1"/>
          </p:cNvSpPr>
          <p:nvPr>
            <p:ph idx="1"/>
          </p:nvPr>
        </p:nvSpPr>
        <p:spPr/>
        <p:txBody>
          <a:bodyPr/>
          <a:lstStyle/>
          <a:p>
            <a:pPr marL="457200" indent="-457200" eaLnBrk="1" hangingPunct="1"/>
            <a:r>
              <a:rPr lang="en-US" smtClean="0"/>
              <a:t>In language, it refers to similar grammatical structures.</a:t>
            </a:r>
          </a:p>
          <a:p>
            <a:pPr marL="914400" lvl="1" indent="-457200" eaLnBrk="1" hangingPunct="1"/>
            <a:r>
              <a:rPr lang="en-US" sz="2400" b="1" smtClean="0"/>
              <a:t>Not parallel</a:t>
            </a:r>
            <a:r>
              <a:rPr lang="en-US" sz="2400" smtClean="0"/>
              <a:t>: The inmates amused themselves with checkers, weights, and hatched escape plans. </a:t>
            </a:r>
          </a:p>
          <a:p>
            <a:pPr marL="914400" lvl="1" indent="-457200" eaLnBrk="1" hangingPunct="1"/>
            <a:r>
              <a:rPr lang="en-US" sz="2400" b="1" smtClean="0"/>
              <a:t>Parallel</a:t>
            </a:r>
            <a:r>
              <a:rPr lang="en-US" sz="2400" smtClean="0"/>
              <a:t>: The inmates amused themselves with checkers, weights, and escape plans.</a:t>
            </a:r>
            <a:br>
              <a:rPr lang="en-US" sz="2400" smtClean="0"/>
            </a:br>
            <a:r>
              <a:rPr lang="en-US" sz="2400" smtClean="0"/>
              <a:t>The inmates amused themselves by playing checkers, lifting weights, and hatching escape plans.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What Is Parallelism?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tlCol="0">
            <a:noAutofit/>
          </a:bodyPr>
          <a:lstStyle/>
          <a:p>
            <a:pPr marL="457200" indent="-457200" eaLnBrk="1" fontAlgn="auto" hangingPunct="1">
              <a:spcAft>
                <a:spcPts val="0"/>
              </a:spcAft>
              <a:buFont typeface="Arial" pitchFamily="34" charset="0"/>
              <a:buChar char="•"/>
              <a:defRPr/>
            </a:pPr>
            <a:r>
              <a:rPr lang="en-US" dirty="0" smtClean="0"/>
              <a:t>In language, it refers to similar grammatical structures.</a:t>
            </a:r>
          </a:p>
          <a:p>
            <a:pPr marL="914400" lvl="1" indent="-457200" eaLnBrk="1" fontAlgn="auto" hangingPunct="1">
              <a:spcAft>
                <a:spcPts val="0"/>
              </a:spcAft>
              <a:buFont typeface="Arial" pitchFamily="34" charset="0"/>
              <a:buChar char="–"/>
              <a:defRPr/>
            </a:pPr>
            <a:r>
              <a:rPr lang="en-US" sz="2400" b="1" dirty="0" smtClean="0"/>
              <a:t>Not parallel</a:t>
            </a:r>
            <a:r>
              <a:rPr lang="en-US" sz="2400" dirty="0" smtClean="0"/>
              <a:t>: Prison guards must be able to follow and enforce rules, observe unusual behaviors, and to act quickly in an emergency.</a:t>
            </a:r>
          </a:p>
          <a:p>
            <a:pPr marL="914400" lvl="1" indent="-457200" eaLnBrk="1" fontAlgn="auto" hangingPunct="1">
              <a:spcAft>
                <a:spcPts val="0"/>
              </a:spcAft>
              <a:buFont typeface="Arial" pitchFamily="34" charset="0"/>
              <a:buChar char="–"/>
              <a:defRPr/>
            </a:pPr>
            <a:r>
              <a:rPr lang="en-US" sz="2400" b="1" dirty="0" smtClean="0"/>
              <a:t>Parallel</a:t>
            </a:r>
            <a:r>
              <a:rPr lang="en-US" sz="2400" dirty="0" smtClean="0"/>
              <a:t>: Prison guards must be able to follow and enforce rules, observe unusual behaviors, and act quickly in an emergency.</a:t>
            </a:r>
          </a:p>
          <a:p>
            <a:pPr marL="857250" lvl="1" indent="-457200" eaLnBrk="1" fontAlgn="auto" hangingPunct="1">
              <a:spcAft>
                <a:spcPts val="0"/>
              </a:spcAft>
              <a:buFont typeface="Arial" pitchFamily="34" charset="0"/>
              <a:buChar char="–"/>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What Is Parallelism?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2"/>
          <p:cNvSpPr txBox="1">
            <a:spLocks noChangeArrowheads="1"/>
          </p:cNvSpPr>
          <p:nvPr/>
        </p:nvSpPr>
        <p:spPr bwMode="auto">
          <a:xfrm>
            <a:off x="5562600" y="5181600"/>
            <a:ext cx="2590800" cy="369888"/>
          </a:xfrm>
          <a:prstGeom prst="rect">
            <a:avLst/>
          </a:prstGeom>
          <a:solidFill>
            <a:srgbClr val="FFFF00"/>
          </a:solidFill>
          <a:ln w="9525">
            <a:noFill/>
            <a:miter lim="800000"/>
            <a:headEnd/>
            <a:tailEnd/>
          </a:ln>
        </p:spPr>
        <p:txBody>
          <a:bodyPr>
            <a:spAutoFit/>
          </a:bodyPr>
          <a:lstStyle/>
          <a:p>
            <a:endParaRPr lang="en-US">
              <a:latin typeface="Calibri" pitchFamily="34" charset="0"/>
            </a:endParaRPr>
          </a:p>
        </p:txBody>
      </p:sp>
      <p:sp>
        <p:nvSpPr>
          <p:cNvPr id="40962" name="TextBox 11"/>
          <p:cNvSpPr txBox="1">
            <a:spLocks noChangeArrowheads="1"/>
          </p:cNvSpPr>
          <p:nvPr/>
        </p:nvSpPr>
        <p:spPr bwMode="auto">
          <a:xfrm>
            <a:off x="5181600" y="3886200"/>
            <a:ext cx="1600200" cy="369888"/>
          </a:xfrm>
          <a:prstGeom prst="rect">
            <a:avLst/>
          </a:prstGeom>
          <a:solidFill>
            <a:srgbClr val="FFFF00"/>
          </a:solidFill>
          <a:ln w="9525">
            <a:noFill/>
            <a:miter lim="800000"/>
            <a:headEnd/>
            <a:tailEnd/>
          </a:ln>
        </p:spPr>
        <p:txBody>
          <a:bodyPr>
            <a:spAutoFit/>
          </a:bodyPr>
          <a:lstStyle/>
          <a:p>
            <a:endParaRPr lang="en-US">
              <a:latin typeface="Calibri" pitchFamily="34" charset="0"/>
            </a:endParaRPr>
          </a:p>
        </p:txBody>
      </p:sp>
      <p:sp>
        <p:nvSpPr>
          <p:cNvPr id="40963" name="Content Placeholder 5"/>
          <p:cNvSpPr>
            <a:spLocks noGrp="1"/>
          </p:cNvSpPr>
          <p:nvPr>
            <p:ph sz="half" idx="2"/>
          </p:nvPr>
        </p:nvSpPr>
        <p:spPr>
          <a:xfrm>
            <a:off x="4648200" y="1600200"/>
            <a:ext cx="4038600" cy="4953000"/>
          </a:xfrm>
        </p:spPr>
        <p:txBody>
          <a:bodyPr/>
          <a:lstStyle/>
          <a:p>
            <a:pPr marL="857250" lvl="2" indent="-457200" eaLnBrk="1" hangingPunct="1">
              <a:buFont typeface="Calibri" pitchFamily="34" charset="0"/>
              <a:buAutoNum type="alphaUcPeriod" startAt="2"/>
            </a:pPr>
            <a:r>
              <a:rPr lang="en-US" sz="2400" smtClean="0"/>
              <a:t>Utensils and equipment</a:t>
            </a:r>
          </a:p>
          <a:p>
            <a:pPr marL="514350" indent="-514350" eaLnBrk="1" hangingPunct="1">
              <a:buFont typeface="Calibri" pitchFamily="34" charset="0"/>
              <a:buNone/>
            </a:pPr>
            <a:r>
              <a:rPr lang="en-US" sz="2400" smtClean="0"/>
              <a:t>III. Packing</a:t>
            </a:r>
          </a:p>
          <a:p>
            <a:pPr marL="857250" lvl="1" indent="-457200" eaLnBrk="1" hangingPunct="1">
              <a:buFont typeface="Calibri" pitchFamily="34" charset="0"/>
              <a:buAutoNum type="alphaUcPeriod"/>
            </a:pPr>
            <a:r>
              <a:rPr lang="en-US" smtClean="0"/>
              <a:t>Measure and weigh</a:t>
            </a:r>
          </a:p>
          <a:p>
            <a:pPr marL="857250" lvl="1" indent="-457200" eaLnBrk="1" hangingPunct="1">
              <a:buFont typeface="Calibri" pitchFamily="34" charset="0"/>
              <a:buAutoNum type="alphaUcPeriod"/>
            </a:pPr>
            <a:r>
              <a:rPr lang="en-US" smtClean="0"/>
              <a:t>Package and insulate</a:t>
            </a:r>
          </a:p>
          <a:p>
            <a:pPr marL="857250" lvl="1" indent="-457200" eaLnBrk="1" hangingPunct="1">
              <a:buFont typeface="Calibri" pitchFamily="34" charset="0"/>
              <a:buAutoNum type="alphaUcPeriod"/>
            </a:pPr>
            <a:r>
              <a:rPr lang="en-US" smtClean="0"/>
              <a:t>Place in backpack</a:t>
            </a:r>
          </a:p>
          <a:p>
            <a:pPr marL="514350" indent="-514350" eaLnBrk="1" hangingPunct="1">
              <a:buFont typeface="Calibri" pitchFamily="34" charset="0"/>
              <a:buNone/>
            </a:pPr>
            <a:r>
              <a:rPr lang="en-US" sz="2400" smtClean="0"/>
              <a:t>IV. Preparation</a:t>
            </a:r>
          </a:p>
          <a:p>
            <a:pPr marL="857250" lvl="1" indent="-457200" eaLnBrk="1" hangingPunct="1">
              <a:buFont typeface="Calibri" pitchFamily="34" charset="0"/>
              <a:buAutoNum type="alphaUcPeriod"/>
            </a:pPr>
            <a:r>
              <a:rPr lang="en-US" smtClean="0"/>
              <a:t>Snack recipes</a:t>
            </a:r>
          </a:p>
          <a:p>
            <a:pPr marL="857250" lvl="1" indent="-457200" eaLnBrk="1" hangingPunct="1">
              <a:buFont typeface="Calibri" pitchFamily="34" charset="0"/>
              <a:buAutoNum type="alphaUcPeriod"/>
            </a:pPr>
            <a:r>
              <a:rPr lang="en-US" smtClean="0"/>
              <a:t>Breakfast recipes</a:t>
            </a:r>
          </a:p>
          <a:p>
            <a:pPr marL="857250" lvl="1" indent="-457200" eaLnBrk="1" hangingPunct="1">
              <a:buFont typeface="Calibri" pitchFamily="34" charset="0"/>
              <a:buAutoNum type="alphaUcPeriod"/>
            </a:pPr>
            <a:r>
              <a:rPr lang="en-US" smtClean="0"/>
              <a:t>Cooking main dishes</a:t>
            </a:r>
          </a:p>
          <a:p>
            <a:pPr marL="857250" lvl="1" indent="-457200" eaLnBrk="1" hangingPunct="1">
              <a:buFont typeface="Calibri" pitchFamily="34" charset="0"/>
              <a:buAutoNum type="alphaUcPeriod"/>
            </a:pPr>
            <a:r>
              <a:rPr lang="en-US" smtClean="0"/>
              <a:t>Side dish recipes</a:t>
            </a:r>
          </a:p>
          <a:p>
            <a:pPr marL="857250" lvl="1" indent="-457200" eaLnBrk="1" hangingPunct="1">
              <a:buFont typeface="Calibri" pitchFamily="34" charset="0"/>
              <a:buAutoNum type="alphaUcPeriod"/>
            </a:pPr>
            <a:r>
              <a:rPr lang="en-US" smtClean="0"/>
              <a:t>Dessert recipes</a:t>
            </a:r>
          </a:p>
        </p:txBody>
      </p:sp>
      <p:sp>
        <p:nvSpPr>
          <p:cNvPr id="40964" name="TextBox 10"/>
          <p:cNvSpPr txBox="1">
            <a:spLocks noChangeArrowheads="1"/>
          </p:cNvSpPr>
          <p:nvPr/>
        </p:nvSpPr>
        <p:spPr bwMode="auto">
          <a:xfrm>
            <a:off x="914400" y="5867400"/>
            <a:ext cx="1143000" cy="369888"/>
          </a:xfrm>
          <a:prstGeom prst="rect">
            <a:avLst/>
          </a:prstGeom>
          <a:solidFill>
            <a:srgbClr val="FFFF00"/>
          </a:solidFill>
          <a:ln w="9525">
            <a:noFill/>
            <a:miter lim="800000"/>
            <a:headEnd/>
            <a:tailEnd/>
          </a:ln>
        </p:spPr>
        <p:txBody>
          <a:bodyPr>
            <a:spAutoFit/>
          </a:bodyPr>
          <a:lstStyle/>
          <a:p>
            <a:endParaRPr lang="en-US">
              <a:latin typeface="Calibri" pitchFamily="34" charset="0"/>
            </a:endParaRPr>
          </a:p>
        </p:txBody>
      </p:sp>
      <p:sp>
        <p:nvSpPr>
          <p:cNvPr id="40965" name="Content Placeholder 6"/>
          <p:cNvSpPr>
            <a:spLocks noGrp="1"/>
          </p:cNvSpPr>
          <p:nvPr>
            <p:ph sz="half" idx="1"/>
          </p:nvPr>
        </p:nvSpPr>
        <p:spPr/>
        <p:txBody>
          <a:bodyPr/>
          <a:lstStyle/>
          <a:p>
            <a:pPr marL="0" indent="0" eaLnBrk="1" hangingPunct="1">
              <a:buFont typeface="Arial" charset="0"/>
              <a:buNone/>
            </a:pPr>
            <a:r>
              <a:rPr lang="en-US" sz="2400" b="1" smtClean="0"/>
              <a:t>Topic: Backcountry Cooking Guide</a:t>
            </a:r>
          </a:p>
          <a:p>
            <a:pPr marL="0" indent="0" eaLnBrk="1" hangingPunct="1">
              <a:buFont typeface="Calibri" pitchFamily="34" charset="0"/>
              <a:buAutoNum type="romanUcPeriod"/>
            </a:pPr>
            <a:r>
              <a:rPr lang="en-US" sz="2400" smtClean="0"/>
              <a:t> Planning Meals</a:t>
            </a:r>
            <a:endParaRPr lang="en-US" smtClean="0"/>
          </a:p>
          <a:p>
            <a:pPr marL="914400" lvl="1" indent="-514350" eaLnBrk="1" hangingPunct="1">
              <a:buFont typeface="Calibri" pitchFamily="34" charset="0"/>
              <a:buAutoNum type="alphaUcPeriod"/>
            </a:pPr>
            <a:r>
              <a:rPr lang="en-US" smtClean="0"/>
              <a:t>Number of days in camping trip</a:t>
            </a:r>
          </a:p>
          <a:p>
            <a:pPr marL="914400" lvl="1" indent="-514350" eaLnBrk="1" hangingPunct="1">
              <a:buFont typeface="Calibri" pitchFamily="34" charset="0"/>
              <a:buAutoNum type="alphaUcPeriod"/>
            </a:pPr>
            <a:r>
              <a:rPr lang="en-US" smtClean="0"/>
              <a:t>Number in party</a:t>
            </a:r>
          </a:p>
          <a:p>
            <a:pPr marL="914400" lvl="1" indent="-514350" eaLnBrk="1" hangingPunct="1">
              <a:buFont typeface="Calibri" pitchFamily="34" charset="0"/>
              <a:buAutoNum type="alphaUcPeriod"/>
            </a:pPr>
            <a:r>
              <a:rPr lang="en-US" smtClean="0"/>
              <a:t>Nutrition and other diet considerations</a:t>
            </a:r>
          </a:p>
          <a:p>
            <a:pPr marL="914400" lvl="1" indent="-514350" eaLnBrk="1" hangingPunct="1">
              <a:buFont typeface="Calibri" pitchFamily="34" charset="0"/>
              <a:buAutoNum type="alphaUcPeriod"/>
            </a:pPr>
            <a:r>
              <a:rPr lang="en-US" smtClean="0"/>
              <a:t>Weight</a:t>
            </a:r>
          </a:p>
          <a:p>
            <a:pPr marL="914400" lvl="1" indent="-514350" eaLnBrk="1" hangingPunct="1">
              <a:buFont typeface="Calibri" pitchFamily="34" charset="0"/>
              <a:buAutoNum type="alphaUcPeriod"/>
            </a:pPr>
            <a:r>
              <a:rPr lang="en-US" smtClean="0"/>
              <a:t>Ease of preparation</a:t>
            </a:r>
          </a:p>
          <a:p>
            <a:pPr marL="0" indent="0" eaLnBrk="1" hangingPunct="1">
              <a:buFont typeface="Calibri" pitchFamily="34" charset="0"/>
              <a:buAutoNum type="romanUcPeriod"/>
            </a:pPr>
            <a:r>
              <a:rPr lang="en-US" sz="2400" smtClean="0"/>
              <a:t> Supplies</a:t>
            </a:r>
          </a:p>
          <a:p>
            <a:pPr marL="914400" lvl="1" indent="-514350" eaLnBrk="1" hangingPunct="1">
              <a:buFont typeface="Calibri" pitchFamily="34" charset="0"/>
              <a:buAutoNum type="alphaUcPeriod"/>
            </a:pPr>
            <a:r>
              <a:rPr lang="en-US" smtClean="0"/>
              <a:t>Food</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What Is Parallelism?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1"/>
          <p:cNvSpPr txBox="1">
            <a:spLocks noChangeArrowheads="1"/>
          </p:cNvSpPr>
          <p:nvPr/>
        </p:nvSpPr>
        <p:spPr bwMode="auto">
          <a:xfrm>
            <a:off x="5181600" y="3886200"/>
            <a:ext cx="2133600" cy="369888"/>
          </a:xfrm>
          <a:prstGeom prst="rect">
            <a:avLst/>
          </a:prstGeom>
          <a:solidFill>
            <a:srgbClr val="FFFF00"/>
          </a:solidFill>
          <a:ln w="9525">
            <a:noFill/>
            <a:miter lim="800000"/>
            <a:headEnd/>
            <a:tailEnd/>
          </a:ln>
        </p:spPr>
        <p:txBody>
          <a:bodyPr>
            <a:spAutoFit/>
          </a:bodyPr>
          <a:lstStyle/>
          <a:p>
            <a:endParaRPr lang="en-US">
              <a:latin typeface="Calibri" pitchFamily="34" charset="0"/>
            </a:endParaRPr>
          </a:p>
        </p:txBody>
      </p:sp>
      <p:sp>
        <p:nvSpPr>
          <p:cNvPr id="43010" name="TextBox 12"/>
          <p:cNvSpPr txBox="1">
            <a:spLocks noChangeArrowheads="1"/>
          </p:cNvSpPr>
          <p:nvPr/>
        </p:nvSpPr>
        <p:spPr bwMode="auto">
          <a:xfrm>
            <a:off x="5562600" y="5181600"/>
            <a:ext cx="2209800" cy="369888"/>
          </a:xfrm>
          <a:prstGeom prst="rect">
            <a:avLst/>
          </a:prstGeom>
          <a:solidFill>
            <a:srgbClr val="FFFF00"/>
          </a:solidFill>
          <a:ln w="9525">
            <a:noFill/>
            <a:miter lim="800000"/>
            <a:headEnd/>
            <a:tailEnd/>
          </a:ln>
        </p:spPr>
        <p:txBody>
          <a:bodyPr>
            <a:spAutoFit/>
          </a:bodyPr>
          <a:lstStyle/>
          <a:p>
            <a:endParaRPr lang="en-US">
              <a:latin typeface="Calibri" pitchFamily="34" charset="0"/>
            </a:endParaRPr>
          </a:p>
        </p:txBody>
      </p:sp>
      <p:sp>
        <p:nvSpPr>
          <p:cNvPr id="43011" name="Content Placeholder 5"/>
          <p:cNvSpPr>
            <a:spLocks noGrp="1"/>
          </p:cNvSpPr>
          <p:nvPr>
            <p:ph sz="half" idx="2"/>
          </p:nvPr>
        </p:nvSpPr>
        <p:spPr>
          <a:xfrm>
            <a:off x="4648200" y="1600200"/>
            <a:ext cx="4038600" cy="4953000"/>
          </a:xfrm>
        </p:spPr>
        <p:txBody>
          <a:bodyPr/>
          <a:lstStyle/>
          <a:p>
            <a:pPr marL="857250" lvl="2" indent="-457200" eaLnBrk="1" hangingPunct="1">
              <a:buFont typeface="Calibri" pitchFamily="34" charset="0"/>
              <a:buAutoNum type="alphaUcPeriod" startAt="2"/>
            </a:pPr>
            <a:r>
              <a:rPr lang="en-US" sz="2400" smtClean="0"/>
              <a:t>Utensils and equipment</a:t>
            </a:r>
          </a:p>
          <a:p>
            <a:pPr marL="514350" indent="-514350" eaLnBrk="1" hangingPunct="1">
              <a:buFont typeface="Calibri" pitchFamily="34" charset="0"/>
              <a:buNone/>
            </a:pPr>
            <a:r>
              <a:rPr lang="en-US" sz="2400" smtClean="0"/>
              <a:t>III. Packing</a:t>
            </a:r>
          </a:p>
          <a:p>
            <a:pPr marL="857250" lvl="1" indent="-457200" eaLnBrk="1" hangingPunct="1">
              <a:buFont typeface="Calibri" pitchFamily="34" charset="0"/>
              <a:buAutoNum type="alphaUcPeriod"/>
            </a:pPr>
            <a:r>
              <a:rPr lang="en-US" smtClean="0"/>
              <a:t>Measure and weigh</a:t>
            </a:r>
          </a:p>
          <a:p>
            <a:pPr marL="857250" lvl="1" indent="-457200" eaLnBrk="1" hangingPunct="1">
              <a:buFont typeface="Calibri" pitchFamily="34" charset="0"/>
              <a:buAutoNum type="alphaUcPeriod"/>
            </a:pPr>
            <a:r>
              <a:rPr lang="en-US" smtClean="0"/>
              <a:t>Package and insulate</a:t>
            </a:r>
          </a:p>
          <a:p>
            <a:pPr marL="857250" lvl="1" indent="-457200" eaLnBrk="1" hangingPunct="1">
              <a:buFont typeface="Calibri" pitchFamily="34" charset="0"/>
              <a:buAutoNum type="alphaUcPeriod"/>
            </a:pPr>
            <a:r>
              <a:rPr lang="en-US" smtClean="0"/>
              <a:t>Place in backpack</a:t>
            </a:r>
          </a:p>
          <a:p>
            <a:pPr marL="514350" indent="-514350" eaLnBrk="1" hangingPunct="1">
              <a:buFont typeface="Calibri" pitchFamily="34" charset="0"/>
              <a:buNone/>
            </a:pPr>
            <a:r>
              <a:rPr lang="en-US" sz="2400" smtClean="0"/>
              <a:t>IV. Preparing Meals</a:t>
            </a:r>
          </a:p>
          <a:p>
            <a:pPr marL="857250" lvl="1" indent="-457200" eaLnBrk="1" hangingPunct="1">
              <a:buFont typeface="Calibri" pitchFamily="34" charset="0"/>
              <a:buAutoNum type="alphaUcPeriod"/>
            </a:pPr>
            <a:r>
              <a:rPr lang="en-US" smtClean="0"/>
              <a:t>Snack recipes</a:t>
            </a:r>
          </a:p>
          <a:p>
            <a:pPr marL="857250" lvl="1" indent="-457200" eaLnBrk="1" hangingPunct="1">
              <a:buFont typeface="Calibri" pitchFamily="34" charset="0"/>
              <a:buAutoNum type="alphaUcPeriod"/>
            </a:pPr>
            <a:r>
              <a:rPr lang="en-US" smtClean="0"/>
              <a:t>Breakfast recipes</a:t>
            </a:r>
          </a:p>
          <a:p>
            <a:pPr marL="857250" lvl="1" indent="-457200" eaLnBrk="1" hangingPunct="1">
              <a:buFont typeface="Calibri" pitchFamily="34" charset="0"/>
              <a:buAutoNum type="alphaUcPeriod"/>
            </a:pPr>
            <a:r>
              <a:rPr lang="en-US" smtClean="0"/>
              <a:t>Main dish recipes</a:t>
            </a:r>
          </a:p>
          <a:p>
            <a:pPr marL="857250" lvl="1" indent="-457200" eaLnBrk="1" hangingPunct="1">
              <a:buFont typeface="Calibri" pitchFamily="34" charset="0"/>
              <a:buAutoNum type="alphaUcPeriod"/>
            </a:pPr>
            <a:r>
              <a:rPr lang="en-US" smtClean="0"/>
              <a:t>Side dish recipes</a:t>
            </a:r>
          </a:p>
          <a:p>
            <a:pPr marL="857250" lvl="1" indent="-457200" eaLnBrk="1" hangingPunct="1">
              <a:buFont typeface="Calibri" pitchFamily="34" charset="0"/>
              <a:buAutoNum type="alphaUcPeriod"/>
            </a:pPr>
            <a:r>
              <a:rPr lang="en-US" smtClean="0"/>
              <a:t>Dessert recipes</a:t>
            </a:r>
          </a:p>
        </p:txBody>
      </p:sp>
      <p:sp>
        <p:nvSpPr>
          <p:cNvPr id="43012" name="TextBox 10"/>
          <p:cNvSpPr txBox="1">
            <a:spLocks noChangeArrowheads="1"/>
          </p:cNvSpPr>
          <p:nvPr/>
        </p:nvSpPr>
        <p:spPr bwMode="auto">
          <a:xfrm>
            <a:off x="914400" y="5867400"/>
            <a:ext cx="2362200" cy="369888"/>
          </a:xfrm>
          <a:prstGeom prst="rect">
            <a:avLst/>
          </a:prstGeom>
          <a:solidFill>
            <a:srgbClr val="FFFF00"/>
          </a:solidFill>
          <a:ln w="9525">
            <a:noFill/>
            <a:miter lim="800000"/>
            <a:headEnd/>
            <a:tailEnd/>
          </a:ln>
        </p:spPr>
        <p:txBody>
          <a:bodyPr>
            <a:spAutoFit/>
          </a:bodyPr>
          <a:lstStyle/>
          <a:p>
            <a:endParaRPr lang="en-US">
              <a:latin typeface="Calibri" pitchFamily="34" charset="0"/>
            </a:endParaRPr>
          </a:p>
        </p:txBody>
      </p:sp>
      <p:sp>
        <p:nvSpPr>
          <p:cNvPr id="43013" name="Content Placeholder 6"/>
          <p:cNvSpPr>
            <a:spLocks noGrp="1"/>
          </p:cNvSpPr>
          <p:nvPr>
            <p:ph sz="half" idx="1"/>
          </p:nvPr>
        </p:nvSpPr>
        <p:spPr/>
        <p:txBody>
          <a:bodyPr/>
          <a:lstStyle/>
          <a:p>
            <a:pPr marL="0" indent="0" eaLnBrk="1" hangingPunct="1">
              <a:buFont typeface="Arial" charset="0"/>
              <a:buNone/>
            </a:pPr>
            <a:r>
              <a:rPr lang="en-US" sz="2400" b="1" smtClean="0"/>
              <a:t>Topic: Backcountry Cooking Guide</a:t>
            </a:r>
          </a:p>
          <a:p>
            <a:pPr marL="0" indent="0" eaLnBrk="1" hangingPunct="1">
              <a:buFont typeface="Calibri" pitchFamily="34" charset="0"/>
              <a:buAutoNum type="romanUcPeriod"/>
            </a:pPr>
            <a:r>
              <a:rPr lang="en-US" sz="2400" smtClean="0"/>
              <a:t> Planning Meals</a:t>
            </a:r>
            <a:endParaRPr lang="en-US" smtClean="0"/>
          </a:p>
          <a:p>
            <a:pPr marL="914400" lvl="1" indent="-514350" eaLnBrk="1" hangingPunct="1">
              <a:buFont typeface="Calibri" pitchFamily="34" charset="0"/>
              <a:buAutoNum type="alphaUcPeriod"/>
            </a:pPr>
            <a:r>
              <a:rPr lang="en-US" smtClean="0"/>
              <a:t>Number of days in camping trip</a:t>
            </a:r>
          </a:p>
          <a:p>
            <a:pPr marL="914400" lvl="1" indent="-514350" eaLnBrk="1" hangingPunct="1">
              <a:buFont typeface="Calibri" pitchFamily="34" charset="0"/>
              <a:buAutoNum type="alphaUcPeriod"/>
            </a:pPr>
            <a:r>
              <a:rPr lang="en-US" smtClean="0"/>
              <a:t>Number in party</a:t>
            </a:r>
          </a:p>
          <a:p>
            <a:pPr marL="914400" lvl="1" indent="-514350" eaLnBrk="1" hangingPunct="1">
              <a:buFont typeface="Calibri" pitchFamily="34" charset="0"/>
              <a:buAutoNum type="alphaUcPeriod"/>
            </a:pPr>
            <a:r>
              <a:rPr lang="en-US" smtClean="0"/>
              <a:t>Nutrition and other diet considerations</a:t>
            </a:r>
          </a:p>
          <a:p>
            <a:pPr marL="914400" lvl="1" indent="-514350" eaLnBrk="1" hangingPunct="1">
              <a:buFont typeface="Calibri" pitchFamily="34" charset="0"/>
              <a:buAutoNum type="alphaUcPeriod"/>
            </a:pPr>
            <a:r>
              <a:rPr lang="en-US" smtClean="0"/>
              <a:t>Weight</a:t>
            </a:r>
          </a:p>
          <a:p>
            <a:pPr marL="914400" lvl="1" indent="-514350" eaLnBrk="1" hangingPunct="1">
              <a:buFont typeface="Calibri" pitchFamily="34" charset="0"/>
              <a:buAutoNum type="alphaUcPeriod"/>
            </a:pPr>
            <a:r>
              <a:rPr lang="en-US" smtClean="0"/>
              <a:t>Ease of preparation</a:t>
            </a:r>
          </a:p>
          <a:p>
            <a:pPr marL="0" indent="0" eaLnBrk="1" hangingPunct="1">
              <a:buFont typeface="Calibri" pitchFamily="34" charset="0"/>
              <a:buAutoNum type="romanUcPeriod"/>
            </a:pPr>
            <a:r>
              <a:rPr lang="en-US" sz="2400" smtClean="0"/>
              <a:t> Gathering Supplies</a:t>
            </a:r>
          </a:p>
          <a:p>
            <a:pPr marL="914400" lvl="1" indent="-514350" eaLnBrk="1" hangingPunct="1">
              <a:buFont typeface="Calibri" pitchFamily="34" charset="0"/>
              <a:buAutoNum type="alphaUcPeriod"/>
            </a:pPr>
            <a:r>
              <a:rPr lang="en-US" smtClean="0"/>
              <a:t>Food</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What Is Parallelism?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457200" y="1600200"/>
            <a:ext cx="8229600" cy="5029200"/>
          </a:xfrm>
        </p:spPr>
        <p:txBody>
          <a:bodyPr/>
          <a:lstStyle/>
          <a:p>
            <a:pPr marL="457200" indent="-457200" eaLnBrk="1" hangingPunct="1">
              <a:tabLst>
                <a:tab pos="457200" algn="l"/>
              </a:tabLst>
            </a:pPr>
            <a:r>
              <a:rPr lang="en-US" smtClean="0"/>
              <a:t>Use headings</a:t>
            </a:r>
          </a:p>
          <a:p>
            <a:pPr marL="457200" indent="-457200" eaLnBrk="1" hangingPunct="1">
              <a:tabLst>
                <a:tab pos="457200" algn="l"/>
              </a:tabLst>
            </a:pPr>
            <a:r>
              <a:rPr lang="en-US" smtClean="0"/>
              <a:t>Use a detailed, accurate table of contents</a:t>
            </a:r>
          </a:p>
          <a:p>
            <a:pPr marL="457200" indent="-457200" eaLnBrk="1" hangingPunct="1">
              <a:tabLst>
                <a:tab pos="457200" algn="l"/>
              </a:tabLst>
            </a:pPr>
            <a:r>
              <a:rPr lang="en-US" smtClean="0"/>
              <a:t>Use topic sentences at the beginning of each paragraph</a:t>
            </a:r>
          </a:p>
          <a:p>
            <a:pPr marL="457200" indent="-457200" eaLnBrk="1" hangingPunct="1">
              <a:tabLst>
                <a:tab pos="457200" algn="l"/>
              </a:tabLst>
            </a:pPr>
            <a:r>
              <a:rPr lang="en-US" smtClean="0"/>
              <a:t>Use overviews at the beginnings of documents, chapters, and sections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Make Your Organization Visible?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7"/>
          <p:cNvSpPr>
            <a:spLocks noGrp="1"/>
          </p:cNvSpPr>
          <p:nvPr>
            <p:ph type="body" idx="1"/>
          </p:nvPr>
        </p:nvSpPr>
        <p:spPr/>
        <p:txBody>
          <a:bodyPr/>
          <a:lstStyle/>
          <a:p>
            <a:pPr eaLnBrk="1" hangingPunct="1"/>
            <a:r>
              <a:rPr lang="en-US" smtClean="0"/>
              <a:t>Document without Visible Organization</a:t>
            </a:r>
          </a:p>
        </p:txBody>
      </p:sp>
      <p:sp>
        <p:nvSpPr>
          <p:cNvPr id="47106" name="Content Placeholder 8"/>
          <p:cNvSpPr>
            <a:spLocks noGrp="1"/>
          </p:cNvSpPr>
          <p:nvPr>
            <p:ph sz="half" idx="2"/>
          </p:nvPr>
        </p:nvSpPr>
        <p:spPr>
          <a:xfrm>
            <a:off x="533400" y="2174875"/>
            <a:ext cx="3810000" cy="3951288"/>
          </a:xfrm>
          <a:ln>
            <a:solidFill>
              <a:schemeClr val="tx1"/>
            </a:solidFill>
          </a:ln>
        </p:spPr>
        <p:txBody>
          <a:bodyPr/>
          <a:lstStyle/>
          <a:p>
            <a:pPr marL="0" indent="0" eaLnBrk="1" hangingPunct="1">
              <a:buFont typeface="Arial" charset="0"/>
              <a:buNone/>
            </a:pPr>
            <a:r>
              <a:rPr lang="en-US" sz="1900" smtClean="0"/>
              <a:t>When a document doesn’t have headings, readers may have difficulty determining how the writer has organized the ideas in that document. Having a sense of the structure used gives readers a basis for understanding the ideas. Headings also help readers more easily skim through information to find what they need. Readers have to go through every line of text whenever a document doesn’t have headings. </a:t>
            </a:r>
          </a:p>
        </p:txBody>
      </p:sp>
      <p:sp>
        <p:nvSpPr>
          <p:cNvPr id="47107" name="Text Placeholder 9"/>
          <p:cNvSpPr>
            <a:spLocks noGrp="1"/>
          </p:cNvSpPr>
          <p:nvPr>
            <p:ph type="body" sz="quarter" idx="3"/>
          </p:nvPr>
        </p:nvSpPr>
        <p:spPr/>
        <p:txBody>
          <a:bodyPr/>
          <a:lstStyle/>
          <a:p>
            <a:pPr eaLnBrk="1" hangingPunct="1"/>
            <a:r>
              <a:rPr lang="en-US" smtClean="0"/>
              <a:t>Document with Visible Organization</a:t>
            </a:r>
          </a:p>
        </p:txBody>
      </p:sp>
      <p:sp>
        <p:nvSpPr>
          <p:cNvPr id="11" name="Content Placeholder 10"/>
          <p:cNvSpPr>
            <a:spLocks noGrp="1"/>
          </p:cNvSpPr>
          <p:nvPr>
            <p:ph sz="quarter" idx="4"/>
          </p:nvPr>
        </p:nvSpPr>
        <p:spPr>
          <a:xfrm>
            <a:off x="4724400" y="2174875"/>
            <a:ext cx="3886200" cy="3951288"/>
          </a:xfrm>
          <a:ln>
            <a:solidFill>
              <a:schemeClr val="tx1"/>
            </a:solidFill>
          </a:ln>
        </p:spPr>
        <p:txBody>
          <a:bodyPr rtlCol="0">
            <a:normAutofit fontScale="70000" lnSpcReduction="20000"/>
          </a:bodyPr>
          <a:lstStyle/>
          <a:p>
            <a:pPr marL="0" indent="0" eaLnBrk="1" fontAlgn="auto" hangingPunct="1">
              <a:spcAft>
                <a:spcPts val="0"/>
              </a:spcAft>
              <a:buFont typeface="Arial" pitchFamily="34" charset="0"/>
              <a:buNone/>
              <a:tabLst>
                <a:tab pos="0" algn="l"/>
              </a:tabLst>
              <a:defRPr/>
            </a:pPr>
            <a:r>
              <a:rPr lang="en-US" dirty="0" smtClean="0"/>
              <a:t>Headings are beneficial in many ways. </a:t>
            </a:r>
          </a:p>
          <a:p>
            <a:pPr marL="0" indent="0" eaLnBrk="1" fontAlgn="auto" hangingPunct="1">
              <a:spcAft>
                <a:spcPts val="0"/>
              </a:spcAft>
              <a:buFont typeface="Arial" pitchFamily="34" charset="0"/>
              <a:buNone/>
              <a:tabLst>
                <a:tab pos="0" algn="l"/>
              </a:tabLst>
              <a:defRPr/>
            </a:pPr>
            <a:endParaRPr lang="en-US" b="1" dirty="0" smtClean="0"/>
          </a:p>
          <a:p>
            <a:pPr marL="0" indent="0" eaLnBrk="1" fontAlgn="auto" hangingPunct="1">
              <a:spcAft>
                <a:spcPts val="0"/>
              </a:spcAft>
              <a:buFont typeface="Arial" pitchFamily="34" charset="0"/>
              <a:buNone/>
              <a:tabLst>
                <a:tab pos="0" algn="l"/>
              </a:tabLst>
              <a:defRPr/>
            </a:pPr>
            <a:r>
              <a:rPr lang="en-US" b="1" dirty="0" smtClean="0"/>
              <a:t>Sense of Structure</a:t>
            </a:r>
          </a:p>
          <a:p>
            <a:pPr marL="0" indent="0" eaLnBrk="1" fontAlgn="auto" hangingPunct="1">
              <a:spcAft>
                <a:spcPts val="0"/>
              </a:spcAft>
              <a:buFont typeface="Arial" pitchFamily="34" charset="0"/>
              <a:buNone/>
              <a:tabLst>
                <a:tab pos="0" algn="l"/>
              </a:tabLst>
              <a:defRPr/>
            </a:pPr>
            <a:r>
              <a:rPr lang="en-US" dirty="0" smtClean="0"/>
              <a:t>When a document doesn’t have headings, readers may have difficulty determining how the writer has organized the ideas in that document. Having a sense of the structure used gives readers a basis for understanding the ideas. </a:t>
            </a:r>
          </a:p>
          <a:p>
            <a:pPr marL="0" indent="0" eaLnBrk="1" fontAlgn="auto" hangingPunct="1">
              <a:spcAft>
                <a:spcPts val="0"/>
              </a:spcAft>
              <a:buFont typeface="Arial" pitchFamily="34" charset="0"/>
              <a:buNone/>
              <a:tabLst>
                <a:tab pos="0" algn="l"/>
              </a:tabLst>
              <a:defRPr/>
            </a:pPr>
            <a:endParaRPr lang="en-US" b="1" dirty="0" smtClean="0"/>
          </a:p>
          <a:p>
            <a:pPr marL="0" indent="0" eaLnBrk="1" fontAlgn="auto" hangingPunct="1">
              <a:spcAft>
                <a:spcPts val="0"/>
              </a:spcAft>
              <a:buFont typeface="Arial" pitchFamily="34" charset="0"/>
              <a:buNone/>
              <a:tabLst>
                <a:tab pos="0" algn="l"/>
              </a:tabLst>
              <a:defRPr/>
            </a:pPr>
            <a:r>
              <a:rPr lang="en-US" b="1" dirty="0" smtClean="0"/>
              <a:t>Ease in Scanning</a:t>
            </a:r>
          </a:p>
          <a:p>
            <a:pPr marL="0" indent="0" eaLnBrk="1" fontAlgn="auto" hangingPunct="1">
              <a:spcAft>
                <a:spcPts val="0"/>
              </a:spcAft>
              <a:buFont typeface="Arial" pitchFamily="34" charset="0"/>
              <a:buNone/>
              <a:tabLst>
                <a:tab pos="0" algn="l"/>
              </a:tabLst>
              <a:defRPr/>
            </a:pPr>
            <a:r>
              <a:rPr lang="en-US" dirty="0" smtClean="0"/>
              <a:t>Headings also help readers more easily scan through information to find what they need. Readers have to go through every line of text whenever a document doesn’t have headings. </a:t>
            </a:r>
          </a:p>
          <a:p>
            <a:pPr eaLnBrk="1" fontAlgn="auto" hangingPunct="1">
              <a:spcAft>
                <a:spcPts val="0"/>
              </a:spcAft>
              <a:buFont typeface="Arial" pitchFamily="34" charset="0"/>
              <a:buNone/>
              <a:defRPr/>
            </a:pPr>
            <a:endParaRPr lang="en-US" dirty="0"/>
          </a:p>
        </p:txBody>
      </p: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Make Your Organization Visible?</a:t>
            </a:r>
          </a:p>
        </p:txBody>
      </p:sp>
      <p:cxnSp>
        <p:nvCxnSpPr>
          <p:cNvPr id="6" name="Straight Connector 5"/>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457200" indent="-457200" eaLnBrk="1" fontAlgn="auto" hangingPunct="1">
              <a:spcAft>
                <a:spcPts val="0"/>
              </a:spcAft>
              <a:buFont typeface="Arial" pitchFamily="34" charset="0"/>
              <a:buChar char="•"/>
              <a:defRPr/>
            </a:pPr>
            <a:r>
              <a:rPr lang="en-US" dirty="0" smtClean="0"/>
              <a:t>Spatial order</a:t>
            </a:r>
          </a:p>
          <a:p>
            <a:pPr marL="457200" indent="-457200" eaLnBrk="1" fontAlgn="auto" hangingPunct="1">
              <a:spcAft>
                <a:spcPts val="0"/>
              </a:spcAft>
              <a:buFont typeface="Arial" pitchFamily="34" charset="0"/>
              <a:buChar char="•"/>
              <a:defRPr/>
            </a:pPr>
            <a:r>
              <a:rPr lang="en-US" dirty="0" smtClean="0"/>
              <a:t>Chronological order</a:t>
            </a:r>
          </a:p>
          <a:p>
            <a:pPr marL="457200" indent="-457200" eaLnBrk="1" fontAlgn="auto" hangingPunct="1">
              <a:spcAft>
                <a:spcPts val="0"/>
              </a:spcAft>
              <a:buFont typeface="Arial" pitchFamily="34" charset="0"/>
              <a:buChar char="•"/>
              <a:defRPr/>
            </a:pPr>
            <a:r>
              <a:rPr lang="en-US" dirty="0" smtClean="0"/>
              <a:t>General-to-specific order</a:t>
            </a:r>
          </a:p>
          <a:p>
            <a:pPr marL="457200" indent="-457200" eaLnBrk="1" fontAlgn="auto" hangingPunct="1">
              <a:spcAft>
                <a:spcPts val="0"/>
              </a:spcAft>
              <a:buFont typeface="Arial" pitchFamily="34" charset="0"/>
              <a:buChar char="•"/>
              <a:defRPr/>
            </a:pPr>
            <a:r>
              <a:rPr lang="en-US" dirty="0" smtClean="0"/>
              <a:t>Classification</a:t>
            </a:r>
          </a:p>
          <a:p>
            <a:pPr marL="457200" indent="-457200" eaLnBrk="1" fontAlgn="auto" hangingPunct="1">
              <a:spcAft>
                <a:spcPts val="0"/>
              </a:spcAft>
              <a:buFont typeface="Arial" pitchFamily="34" charset="0"/>
              <a:buChar char="•"/>
              <a:defRPr/>
            </a:pPr>
            <a:r>
              <a:rPr lang="en-US" dirty="0" smtClean="0"/>
              <a:t>Partition</a:t>
            </a:r>
          </a:p>
          <a:p>
            <a:pPr marL="457200" indent="-457200" eaLnBrk="1" fontAlgn="auto" hangingPunct="1">
              <a:spcAft>
                <a:spcPts val="0"/>
              </a:spcAft>
              <a:buFont typeface="Arial" pitchFamily="34" charset="0"/>
              <a:buChar char="•"/>
              <a:defRPr/>
            </a:pPr>
            <a:r>
              <a:rPr lang="en-US" dirty="0" smtClean="0"/>
              <a:t>Comparison and contrast</a:t>
            </a:r>
          </a:p>
          <a:p>
            <a:pPr marL="457200" indent="-457200" eaLnBrk="1" fontAlgn="auto" hangingPunct="1">
              <a:spcAft>
                <a:spcPts val="0"/>
              </a:spcAft>
              <a:buFont typeface="Arial" pitchFamily="34" charset="0"/>
              <a:buChar char="•"/>
              <a:defRPr/>
            </a:pPr>
            <a:r>
              <a:rPr lang="en-US" dirty="0" smtClean="0"/>
              <a:t>Problem and solution</a:t>
            </a:r>
          </a:p>
          <a:p>
            <a:pPr marL="457200" indent="-457200" eaLnBrk="1" fontAlgn="auto" hangingPunct="1">
              <a:spcAft>
                <a:spcPts val="0"/>
              </a:spcAft>
              <a:buFont typeface="Arial" pitchFamily="34" charset="0"/>
              <a:buChar char="•"/>
              <a:defRPr/>
            </a:pPr>
            <a:r>
              <a:rPr lang="en-US" dirty="0" smtClean="0"/>
              <a:t>Cause and effect</a:t>
            </a:r>
          </a:p>
          <a:p>
            <a:pPr marL="457200" indent="-457200" eaLnBrk="1" fontAlgn="auto" hangingPunct="1">
              <a:spcAft>
                <a:spcPts val="0"/>
              </a:spcAft>
              <a:buFont typeface="Arial" pitchFamily="34" charset="0"/>
              <a:buChar char="•"/>
              <a:defRPr/>
            </a:pPr>
            <a:r>
              <a:rPr lang="en-US" dirty="0" smtClean="0"/>
              <a:t>Order of importance</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How Do You Select a Standard Pattern of Organization?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p:txBody>
          <a:bodyPr/>
          <a:lstStyle/>
          <a:p>
            <a:pPr marL="0" indent="0" eaLnBrk="1" hangingPunct="1">
              <a:buFont typeface="Arial" charset="0"/>
              <a:buNone/>
            </a:pPr>
            <a:r>
              <a:rPr lang="en-US" smtClean="0"/>
              <a:t>Pattern of organization used to describe objects, devices, or physical locations</a:t>
            </a:r>
          </a:p>
          <a:p>
            <a:pPr marL="914400" lvl="1" indent="-457200" eaLnBrk="1" hangingPunct="1"/>
            <a:r>
              <a:rPr lang="en-US" smtClean="0"/>
              <a:t>Left to right</a:t>
            </a:r>
          </a:p>
          <a:p>
            <a:pPr marL="914400" lvl="1" indent="-457200" eaLnBrk="1" hangingPunct="1"/>
            <a:r>
              <a:rPr lang="en-US" smtClean="0"/>
              <a:t>Top to bottom or vice versa</a:t>
            </a:r>
          </a:p>
          <a:p>
            <a:pPr marL="914400" lvl="1" indent="-457200" eaLnBrk="1" hangingPunct="1"/>
            <a:r>
              <a:rPr lang="en-US" smtClean="0"/>
              <a:t>Inside to outside</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Spatial Order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pPr marL="457200" indent="-457200" eaLnBrk="1" hangingPunct="1"/>
            <a:r>
              <a:rPr lang="en-US" smtClean="0"/>
              <a:t>How Do You Organize a Document?</a:t>
            </a:r>
          </a:p>
          <a:p>
            <a:pPr marL="857250" lvl="1" indent="-457200" eaLnBrk="1" hangingPunct="1"/>
            <a:r>
              <a:rPr lang="en-US" sz="3200" smtClean="0"/>
              <a:t>What about Readers Should You Consider?</a:t>
            </a:r>
          </a:p>
          <a:p>
            <a:pPr marL="857250" lvl="1" indent="-457200" eaLnBrk="1" hangingPunct="1"/>
            <a:r>
              <a:rPr lang="en-US" sz="3200" smtClean="0"/>
              <a:t>What about Workplace Context Should You Consider?</a:t>
            </a:r>
          </a:p>
          <a:p>
            <a:pPr marL="857250" lvl="1" indent="-457200" eaLnBrk="1" hangingPunct="1"/>
            <a:r>
              <a:rPr lang="en-US" sz="3200" smtClean="0"/>
              <a:t>What Are the Standard Patterns of Organization?</a:t>
            </a:r>
          </a:p>
          <a:p>
            <a:pPr marL="857250" lvl="1" indent="-457200" eaLnBrk="1" hangingPunct="1"/>
            <a:r>
              <a:rPr lang="en-US" sz="3200" smtClean="0"/>
              <a:t>How Do You Create an Outline?</a:t>
            </a:r>
          </a:p>
          <a:p>
            <a:pPr marL="857250" lvl="1" indent="-457200" eaLnBrk="1" hangingPunct="1"/>
            <a:r>
              <a:rPr lang="en-US" sz="3200" smtClean="0"/>
              <a:t>What Is Parallelism?</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Presentation 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6"/>
          <p:cNvSpPr>
            <a:spLocks noGrp="1"/>
          </p:cNvSpPr>
          <p:nvPr>
            <p:ph sz="half" idx="1"/>
          </p:nvPr>
        </p:nvSpPr>
        <p:spPr/>
        <p:txBody>
          <a:bodyPr/>
          <a:lstStyle/>
          <a:p>
            <a:pPr marL="0" indent="0" eaLnBrk="1" hangingPunct="1">
              <a:buFont typeface="Arial" charset="0"/>
              <a:buNone/>
            </a:pPr>
            <a:r>
              <a:rPr lang="en-US" b="1" smtClean="0"/>
              <a:t>Natural History Museum</a:t>
            </a:r>
          </a:p>
          <a:p>
            <a:pPr marL="0" indent="0" eaLnBrk="1" hangingPunct="1">
              <a:buFont typeface="Arial" charset="0"/>
              <a:buNone/>
            </a:pPr>
            <a:r>
              <a:rPr lang="en-US" sz="2400" b="1" smtClean="0"/>
              <a:t>Lower Level  </a:t>
            </a:r>
          </a:p>
          <a:p>
            <a:pPr marL="0" indent="0" eaLnBrk="1" hangingPunct="1">
              <a:buFont typeface="Arial" charset="0"/>
              <a:buNone/>
            </a:pPr>
            <a:r>
              <a:rPr lang="en-US" sz="2400" b="1" smtClean="0"/>
              <a:t>	</a:t>
            </a:r>
            <a:r>
              <a:rPr lang="en-US" sz="2400" smtClean="0"/>
              <a:t>Land and Sea</a:t>
            </a:r>
          </a:p>
          <a:p>
            <a:pPr marL="0" indent="0" eaLnBrk="1" hangingPunct="1">
              <a:buFont typeface="Arial" charset="0"/>
              <a:buNone/>
            </a:pPr>
            <a:r>
              <a:rPr lang="en-US" sz="2400" smtClean="0"/>
              <a:t>	Dinos	 	</a:t>
            </a:r>
          </a:p>
          <a:p>
            <a:pPr marL="0" indent="0" eaLnBrk="1" hangingPunct="1">
              <a:buFont typeface="Arial" charset="0"/>
              <a:buNone/>
            </a:pPr>
            <a:r>
              <a:rPr lang="en-US" sz="2400" smtClean="0"/>
              <a:t>	The Evolution of Man</a:t>
            </a:r>
          </a:p>
          <a:p>
            <a:pPr marL="0" indent="0" eaLnBrk="1" hangingPunct="1">
              <a:buFont typeface="Arial" charset="0"/>
              <a:buNone/>
            </a:pPr>
            <a:r>
              <a:rPr lang="en-US" sz="2400" smtClean="0"/>
              <a:t>	Food Court</a:t>
            </a:r>
          </a:p>
          <a:p>
            <a:pPr marL="0" indent="0" eaLnBrk="1" hangingPunct="1">
              <a:buFont typeface="Arial" charset="0"/>
              <a:buNone/>
            </a:pPr>
            <a:r>
              <a:rPr lang="en-US" sz="2400" b="1" smtClean="0"/>
              <a:t>1</a:t>
            </a:r>
            <a:r>
              <a:rPr lang="en-US" sz="2400" b="1" baseline="30000" smtClean="0"/>
              <a:t>st</a:t>
            </a:r>
            <a:r>
              <a:rPr lang="en-US" sz="2400" b="1" smtClean="0"/>
              <a:t> Floor</a:t>
            </a:r>
            <a:r>
              <a:rPr lang="en-US" sz="2400" smtClean="0"/>
              <a:t>		</a:t>
            </a:r>
          </a:p>
          <a:p>
            <a:pPr marL="0" indent="0" eaLnBrk="1" hangingPunct="1">
              <a:buFont typeface="Arial" charset="0"/>
              <a:buNone/>
            </a:pPr>
            <a:r>
              <a:rPr lang="en-US" sz="2400" smtClean="0"/>
              <a:t>	Butterfly Conservatory</a:t>
            </a:r>
          </a:p>
          <a:p>
            <a:pPr marL="0" indent="0" eaLnBrk="1" hangingPunct="1">
              <a:buFont typeface="Arial" charset="0"/>
              <a:buNone/>
            </a:pPr>
            <a:r>
              <a:rPr lang="en-US" sz="2400" smtClean="0"/>
              <a:t>	Wing It 	</a:t>
            </a:r>
          </a:p>
          <a:p>
            <a:pPr marL="0" indent="0" eaLnBrk="1" hangingPunct="1">
              <a:buFont typeface="Arial" charset="0"/>
              <a:buNone/>
            </a:pPr>
            <a:r>
              <a:rPr lang="en-US" sz="2400" smtClean="0"/>
              <a:t>	Gift Shop</a:t>
            </a:r>
          </a:p>
        </p:txBody>
      </p:sp>
      <p:sp>
        <p:nvSpPr>
          <p:cNvPr id="10" name="Content Placeholder 9"/>
          <p:cNvSpPr>
            <a:spLocks noGrp="1"/>
          </p:cNvSpPr>
          <p:nvPr>
            <p:ph sz="half" idx="2"/>
          </p:nvPr>
        </p:nvSpPr>
        <p:spPr/>
        <p:txBody>
          <a:bodyPr rtlCol="0">
            <a:normAutofit/>
          </a:bodyPr>
          <a:lstStyle/>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b="1" dirty="0" smtClean="0"/>
              <a:t>2</a:t>
            </a:r>
            <a:r>
              <a:rPr lang="en-US" sz="2400" b="1" baseline="30000" dirty="0" smtClean="0"/>
              <a:t>nd</a:t>
            </a:r>
            <a:r>
              <a:rPr lang="en-US" sz="2400" b="1" dirty="0" smtClean="0"/>
              <a:t> Floor			</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dirty="0" smtClean="0"/>
              <a:t>	Special Exhibits</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dirty="0" smtClean="0"/>
              <a:t>	Theater</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b="1" dirty="0" smtClean="0"/>
              <a:t>3</a:t>
            </a:r>
            <a:r>
              <a:rPr lang="en-US" sz="2400" b="1" baseline="30000" dirty="0" smtClean="0"/>
              <a:t>rd</a:t>
            </a:r>
            <a:r>
              <a:rPr lang="en-US" sz="2400" b="1" dirty="0" smtClean="0"/>
              <a:t> Floor		</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dirty="0" smtClean="0"/>
              <a:t>	Extreme Environs</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dirty="0" smtClean="0"/>
              <a:t>	Gems and Minerals</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b="1" dirty="0" smtClean="0"/>
              <a:t>4</a:t>
            </a:r>
            <a:r>
              <a:rPr lang="en-US" sz="2400" b="1" baseline="30000" dirty="0" smtClean="0"/>
              <a:t>th</a:t>
            </a:r>
            <a:r>
              <a:rPr lang="en-US" sz="2400" b="1" dirty="0" smtClean="0"/>
              <a:t> Floor			</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dirty="0" smtClean="0"/>
              <a:t>	Hands-On Science</a:t>
            </a:r>
          </a:p>
          <a:p>
            <a:pPr marL="0" indent="0" eaLnBrk="1" fontAlgn="auto" hangingPunct="1">
              <a:spcAft>
                <a:spcPts val="0"/>
              </a:spcAft>
              <a:buFont typeface="Arial" pitchFamily="34" charset="0"/>
              <a:buNone/>
              <a:tabLst>
                <a:tab pos="457200" algn="l"/>
                <a:tab pos="914400" algn="l"/>
                <a:tab pos="1204913" algn="l"/>
                <a:tab pos="1371600" algn="l"/>
              </a:tabLst>
              <a:defRPr/>
            </a:pPr>
            <a:r>
              <a:rPr lang="en-US" sz="2400" dirty="0" smtClean="0"/>
              <a:t>	Planetarium</a:t>
            </a:r>
          </a:p>
          <a:p>
            <a:pPr eaLnBrk="1" fontAlgn="auto" hangingPunct="1">
              <a:spcAft>
                <a:spcPts val="0"/>
              </a:spcAft>
              <a:buFont typeface="Arial" pitchFamily="34" charset="0"/>
              <a:buNone/>
              <a:defRPr/>
            </a:pP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Spatial Order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6"/>
          <p:cNvSpPr>
            <a:spLocks noGrp="1"/>
          </p:cNvSpPr>
          <p:nvPr>
            <p:ph sz="half" idx="1"/>
          </p:nvPr>
        </p:nvSpPr>
        <p:spPr/>
        <p:txBody>
          <a:bodyPr/>
          <a:lstStyle/>
          <a:p>
            <a:pPr marL="0" indent="0" eaLnBrk="1" hangingPunct="1">
              <a:buFont typeface="Arial" charset="0"/>
              <a:buNone/>
            </a:pPr>
            <a:r>
              <a:rPr lang="en-US" sz="3200" smtClean="0"/>
              <a:t>Pattern of organization based on order of occurrence or sequence</a:t>
            </a:r>
          </a:p>
        </p:txBody>
      </p:sp>
      <p:sp>
        <p:nvSpPr>
          <p:cNvPr id="8" name="Content Placeholder 7"/>
          <p:cNvSpPr>
            <a:spLocks noGrp="1"/>
          </p:cNvSpPr>
          <p:nvPr>
            <p:ph sz="half" idx="2"/>
          </p:nvPr>
        </p:nvSpPr>
        <p:spPr/>
        <p:txBody>
          <a:bodyPr rtlCol="0">
            <a:normAutofit/>
          </a:bodyPr>
          <a:lstStyle/>
          <a:p>
            <a:pPr marL="457200" indent="-457200" eaLnBrk="1" fontAlgn="auto" hangingPunct="1">
              <a:spcAft>
                <a:spcPts val="0"/>
              </a:spcAft>
              <a:buFont typeface="Arial" pitchFamily="34" charset="0"/>
              <a:buNone/>
              <a:defRPr/>
            </a:pPr>
            <a:r>
              <a:rPr lang="en-US" b="1" dirty="0" smtClean="0"/>
              <a:t>Directions to the Museum</a:t>
            </a:r>
          </a:p>
          <a:p>
            <a:pPr marL="514350" indent="-514350" eaLnBrk="1" fontAlgn="auto" hangingPunct="1">
              <a:spcAft>
                <a:spcPts val="0"/>
              </a:spcAft>
              <a:buFont typeface="Arial" pitchFamily="34" charset="0"/>
              <a:buNone/>
              <a:defRPr/>
            </a:pPr>
            <a:r>
              <a:rPr lang="en-US" sz="2400" dirty="0" smtClean="0"/>
              <a:t>From the North</a:t>
            </a:r>
          </a:p>
          <a:p>
            <a:pPr marL="514350" indent="-514350" eaLnBrk="1" fontAlgn="auto" hangingPunct="1">
              <a:spcAft>
                <a:spcPts val="0"/>
              </a:spcAft>
              <a:buFont typeface="+mj-lt"/>
              <a:buAutoNum type="arabicPeriod"/>
              <a:defRPr/>
            </a:pPr>
            <a:r>
              <a:rPr lang="en-US" sz="2400" dirty="0" smtClean="0"/>
              <a:t>Take I-90 to Exit 13, Archimedes Avenue.</a:t>
            </a:r>
          </a:p>
          <a:p>
            <a:pPr marL="514350" indent="-514350" eaLnBrk="1" fontAlgn="auto" hangingPunct="1">
              <a:spcAft>
                <a:spcPts val="0"/>
              </a:spcAft>
              <a:buFont typeface="+mj-lt"/>
              <a:buAutoNum type="arabicPeriod"/>
              <a:defRPr/>
            </a:pPr>
            <a:r>
              <a:rPr lang="en-US" sz="2400" dirty="0" smtClean="0"/>
              <a:t>Turn left onto Archimedes Avenue.</a:t>
            </a:r>
          </a:p>
          <a:p>
            <a:pPr marL="514350" indent="-514350" eaLnBrk="1" fontAlgn="auto" hangingPunct="1">
              <a:spcAft>
                <a:spcPts val="0"/>
              </a:spcAft>
              <a:buFont typeface="+mj-lt"/>
              <a:buAutoNum type="arabicPeriod"/>
              <a:defRPr/>
            </a:pPr>
            <a:r>
              <a:rPr lang="en-US" sz="2400" dirty="0" smtClean="0"/>
              <a:t>Turn right onto Darwin Drive.</a:t>
            </a:r>
          </a:p>
          <a:p>
            <a:pPr marL="0" indent="0" eaLnBrk="1" fontAlgn="auto" hangingPunct="1">
              <a:spcAft>
                <a:spcPts val="0"/>
              </a:spcAft>
              <a:buFont typeface="Arial" pitchFamily="34" charset="0"/>
              <a:buNone/>
              <a:defRPr/>
            </a:pPr>
            <a:r>
              <a:rPr lang="en-US" sz="2400" dirty="0" smtClean="0"/>
              <a:t>The museum will be on your left.</a:t>
            </a:r>
          </a:p>
          <a:p>
            <a:pPr marL="514350" indent="-514350" eaLnBrk="1" fontAlgn="auto" hangingPunct="1">
              <a:spcAft>
                <a:spcPts val="0"/>
              </a:spcAft>
              <a:buFont typeface="Arial" pitchFamily="34" charset="0"/>
              <a:buNone/>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Chronological Order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6"/>
          <p:cNvSpPr>
            <a:spLocks noGrp="1"/>
          </p:cNvSpPr>
          <p:nvPr>
            <p:ph sz="half" idx="1"/>
          </p:nvPr>
        </p:nvSpPr>
        <p:spPr/>
        <p:txBody>
          <a:bodyPr/>
          <a:lstStyle/>
          <a:p>
            <a:pPr marL="0" indent="0" eaLnBrk="1" hangingPunct="1">
              <a:buFont typeface="Arial" charset="0"/>
              <a:buNone/>
            </a:pPr>
            <a:r>
              <a:rPr lang="en-US" sz="3200" smtClean="0"/>
              <a:t>Pattern of organization beginning with general information about a topic before moving to specific information</a:t>
            </a:r>
          </a:p>
        </p:txBody>
      </p:sp>
      <p:sp>
        <p:nvSpPr>
          <p:cNvPr id="57346" name="Content Placeholder 7"/>
          <p:cNvSpPr>
            <a:spLocks noGrp="1"/>
          </p:cNvSpPr>
          <p:nvPr>
            <p:ph sz="half" idx="2"/>
          </p:nvPr>
        </p:nvSpPr>
        <p:spPr/>
        <p:txBody>
          <a:bodyPr/>
          <a:lstStyle/>
          <a:p>
            <a:pPr marL="0" indent="0" eaLnBrk="1" hangingPunct="1">
              <a:buFont typeface="Arial" charset="0"/>
              <a:buNone/>
            </a:pPr>
            <a:r>
              <a:rPr lang="en-US" b="1" smtClean="0"/>
              <a:t>Land and Sea</a:t>
            </a:r>
          </a:p>
          <a:p>
            <a:pPr marL="0" indent="0" eaLnBrk="1" hangingPunct="1">
              <a:buFont typeface="Arial" charset="0"/>
              <a:buNone/>
            </a:pPr>
            <a:r>
              <a:rPr lang="en-US" sz="2400" smtClean="0"/>
              <a:t>Amphibians are creatures that spend part of their time on land and part of their time in water. The “Land and Sea” exhibit presents live specimens of some of the most well known amphibians, including frogs, toads, and salamanders. Come learn what it means to be an amphibian!</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General-to-Specific Order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sz="half" idx="1"/>
          </p:nvPr>
        </p:nvSpPr>
        <p:spPr/>
        <p:txBody>
          <a:bodyPr/>
          <a:lstStyle/>
          <a:p>
            <a:pPr marL="0" indent="0" eaLnBrk="1" hangingPunct="1">
              <a:buFont typeface="Arial" charset="0"/>
              <a:buNone/>
            </a:pPr>
            <a:r>
              <a:rPr lang="en-US" sz="3200" smtClean="0"/>
              <a:t>Pattern of organization that groups items into broad categories or subcategories</a:t>
            </a:r>
          </a:p>
        </p:txBody>
      </p:sp>
      <p:sp>
        <p:nvSpPr>
          <p:cNvPr id="7" name="Content Placeholder 6"/>
          <p:cNvSpPr>
            <a:spLocks noGrp="1"/>
          </p:cNvSpPr>
          <p:nvPr>
            <p:ph sz="half" idx="2"/>
          </p:nvPr>
        </p:nvSpPr>
        <p:spPr/>
        <p:txBody>
          <a:bodyPr rtlCol="0">
            <a:normAutofit/>
          </a:bodyPr>
          <a:lstStyle/>
          <a:p>
            <a:pPr marL="0" indent="0" eaLnBrk="1" fontAlgn="auto" hangingPunct="1">
              <a:spcAft>
                <a:spcPts val="0"/>
              </a:spcAft>
              <a:buFont typeface="Arial" pitchFamily="34" charset="0"/>
              <a:buNone/>
              <a:defRPr/>
            </a:pPr>
            <a:r>
              <a:rPr lang="en-US" b="1" dirty="0" smtClean="0"/>
              <a:t>Classes of Flowers</a:t>
            </a:r>
          </a:p>
          <a:p>
            <a:pPr eaLnBrk="1" fontAlgn="auto" hangingPunct="1">
              <a:spcAft>
                <a:spcPts val="0"/>
              </a:spcAft>
              <a:buFont typeface="Arial" pitchFamily="34" charset="0"/>
              <a:buChar char="•"/>
              <a:defRPr/>
            </a:pPr>
            <a:r>
              <a:rPr lang="en-US" sz="2400" dirty="0" smtClean="0"/>
              <a:t>Bulbs</a:t>
            </a:r>
          </a:p>
          <a:p>
            <a:pPr eaLnBrk="1" fontAlgn="auto" hangingPunct="1">
              <a:spcAft>
                <a:spcPts val="0"/>
              </a:spcAft>
              <a:buFont typeface="Arial" pitchFamily="34" charset="0"/>
              <a:buChar char="•"/>
              <a:defRPr/>
            </a:pPr>
            <a:r>
              <a:rPr lang="en-US" sz="2400" dirty="0" smtClean="0"/>
              <a:t>Tubers</a:t>
            </a:r>
          </a:p>
          <a:p>
            <a:pPr eaLnBrk="1" fontAlgn="auto" hangingPunct="1">
              <a:spcAft>
                <a:spcPts val="0"/>
              </a:spcAft>
              <a:buFont typeface="Arial" pitchFamily="34" charset="0"/>
              <a:buChar char="•"/>
              <a:defRPr/>
            </a:pPr>
            <a:r>
              <a:rPr lang="en-US" sz="2400" dirty="0" smtClean="0"/>
              <a:t>Herbaceous perennials</a:t>
            </a:r>
          </a:p>
          <a:p>
            <a:pPr eaLnBrk="1" fontAlgn="auto" hangingPunct="1">
              <a:spcAft>
                <a:spcPts val="0"/>
              </a:spcAft>
              <a:buFont typeface="Arial" pitchFamily="34" charset="0"/>
              <a:buChar char="•"/>
              <a:defRPr/>
            </a:pPr>
            <a:r>
              <a:rPr lang="en-US" sz="2400" dirty="0" smtClean="0"/>
              <a:t>Biennials</a:t>
            </a:r>
          </a:p>
          <a:p>
            <a:pPr eaLnBrk="1" fontAlgn="auto" hangingPunct="1">
              <a:spcAft>
                <a:spcPts val="0"/>
              </a:spcAft>
              <a:buFont typeface="Arial" pitchFamily="34" charset="0"/>
              <a:buChar char="•"/>
              <a:defRPr/>
            </a:pPr>
            <a:r>
              <a:rPr lang="en-US" sz="2400" dirty="0" smtClean="0"/>
              <a:t>Annuals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Classification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p:txBody>
          <a:bodyPr/>
          <a:lstStyle/>
          <a:p>
            <a:pPr marL="0" indent="0" eaLnBrk="1" hangingPunct="1">
              <a:buFont typeface="Arial" charset="0"/>
              <a:buNone/>
            </a:pPr>
            <a:r>
              <a:rPr lang="en-US" smtClean="0"/>
              <a:t>Pattern of organization based on the division of an item into its individual parts</a:t>
            </a:r>
          </a:p>
        </p:txBody>
      </p:sp>
      <p:sp>
        <p:nvSpPr>
          <p:cNvPr id="61442" name="Content Placeholder 6"/>
          <p:cNvSpPr>
            <a:spLocks noGrp="1"/>
          </p:cNvSpPr>
          <p:nvPr>
            <p:ph sz="half" idx="4294967295"/>
          </p:nvPr>
        </p:nvSpPr>
        <p:spPr>
          <a:xfrm>
            <a:off x="5105400" y="1600200"/>
            <a:ext cx="4038600" cy="4525963"/>
          </a:xfrm>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Partition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6"/>
          <p:cNvSpPr>
            <a:spLocks noGrp="1"/>
          </p:cNvSpPr>
          <p:nvPr>
            <p:ph sz="half" idx="4294967295"/>
          </p:nvPr>
        </p:nvSpPr>
        <p:spPr>
          <a:xfrm>
            <a:off x="5105400" y="1600200"/>
            <a:ext cx="4038600" cy="4525963"/>
          </a:xfrm>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Partition</a:t>
            </a:r>
          </a:p>
        </p:txBody>
      </p:sp>
      <p:pic>
        <p:nvPicPr>
          <p:cNvPr id="63492" name="Picture 7" descr="BIO_19"/>
          <p:cNvPicPr>
            <a:picLocks noChangeAspect="1" noChangeArrowheads="1"/>
          </p:cNvPicPr>
          <p:nvPr/>
        </p:nvPicPr>
        <p:blipFill>
          <a:blip r:embed="rId3"/>
          <a:srcRect/>
          <a:stretch>
            <a:fillRect/>
          </a:stretch>
        </p:blipFill>
        <p:spPr bwMode="auto">
          <a:xfrm>
            <a:off x="1905000" y="1828800"/>
            <a:ext cx="5248275" cy="4243388"/>
          </a:xfrm>
          <a:prstGeom prst="rect">
            <a:avLst/>
          </a:prstGeom>
          <a:noFill/>
          <a:ln w="9525">
            <a:noFill/>
            <a:miter lim="800000"/>
            <a:headEnd/>
            <a:tailEnd/>
          </a:ln>
        </p:spPr>
      </p:pic>
      <p:sp>
        <p:nvSpPr>
          <p:cNvPr id="63494" name="Text Box 6"/>
          <p:cNvSpPr txBox="1">
            <a:spLocks noChangeArrowheads="1"/>
          </p:cNvSpPr>
          <p:nvPr/>
        </p:nvSpPr>
        <p:spPr bwMode="auto">
          <a:xfrm>
            <a:off x="304800" y="1752600"/>
            <a:ext cx="2757488" cy="519113"/>
          </a:xfrm>
          <a:prstGeom prst="rect">
            <a:avLst/>
          </a:prstGeom>
          <a:noFill/>
          <a:ln w="9525">
            <a:noFill/>
            <a:miter lim="800000"/>
            <a:headEnd/>
            <a:tailEnd/>
          </a:ln>
          <a:effectLst/>
        </p:spPr>
        <p:txBody>
          <a:bodyPr wrap="none">
            <a:spAutoFit/>
          </a:bodyPr>
          <a:lstStyle/>
          <a:p>
            <a:r>
              <a:rPr lang="en-US" sz="2800" b="1">
                <a:latin typeface="Calibri" pitchFamily="34" charset="0"/>
              </a:rPr>
              <a:t> Parts of a Flower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p:txBody>
          <a:bodyPr/>
          <a:lstStyle/>
          <a:p>
            <a:pPr marL="0" indent="0" eaLnBrk="1" hangingPunct="1">
              <a:buFont typeface="Arial" charset="0"/>
              <a:buNone/>
            </a:pPr>
            <a:r>
              <a:rPr lang="en-US" smtClean="0"/>
              <a:t>Pattern of organization according to </a:t>
            </a:r>
            <a:r>
              <a:rPr lang="en-US" b="1" smtClean="0"/>
              <a:t>options</a:t>
            </a:r>
            <a:r>
              <a:rPr lang="en-US" smtClean="0"/>
              <a:t> available or </a:t>
            </a:r>
            <a:r>
              <a:rPr lang="en-US" b="1" smtClean="0"/>
              <a:t>criteria</a:t>
            </a:r>
            <a:r>
              <a:rPr lang="en-US" smtClean="0"/>
              <a:t> used to compare and contrast these options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Comparison and Contrast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11"/>
          <p:cNvSpPr>
            <a:spLocks noGrp="1"/>
          </p:cNvSpPr>
          <p:nvPr>
            <p:ph type="body" idx="1"/>
          </p:nvPr>
        </p:nvSpPr>
        <p:spPr>
          <a:xfrm>
            <a:off x="3498850" y="1524000"/>
            <a:ext cx="4040188" cy="639763"/>
          </a:xfrm>
        </p:spPr>
        <p:txBody>
          <a:bodyPr/>
          <a:lstStyle/>
          <a:p>
            <a:pPr eaLnBrk="1" hangingPunct="1"/>
            <a:r>
              <a:rPr lang="en-US" sz="2800" smtClean="0"/>
              <a:t>Options</a:t>
            </a:r>
          </a:p>
        </p:txBody>
      </p:sp>
      <p:sp>
        <p:nvSpPr>
          <p:cNvPr id="67586" name="Content Placeholder 2"/>
          <p:cNvSpPr>
            <a:spLocks noGrp="1"/>
          </p:cNvSpPr>
          <p:nvPr>
            <p:ph sz="half" idx="2"/>
          </p:nvPr>
        </p:nvSpPr>
        <p:spPr>
          <a:xfrm>
            <a:off x="3498850" y="2144713"/>
            <a:ext cx="4040188" cy="3951287"/>
          </a:xfrm>
        </p:spPr>
        <p:txBody>
          <a:bodyPr/>
          <a:lstStyle/>
          <a:p>
            <a:pPr marL="457200" indent="-457200" eaLnBrk="1" hangingPunct="1"/>
            <a:r>
              <a:rPr lang="en-US" smtClean="0"/>
              <a:t>Neanderthals</a:t>
            </a:r>
          </a:p>
          <a:p>
            <a:pPr marL="457200" indent="-457200" eaLnBrk="1" hangingPunct="1"/>
            <a:r>
              <a:rPr lang="en-US" smtClean="0"/>
              <a:t>Modern humans</a:t>
            </a:r>
          </a:p>
          <a:p>
            <a:pPr marL="457200" indent="-457200" eaLnBrk="1" hangingPunct="1"/>
            <a:endParaRPr lang="en-US" smtClean="0"/>
          </a:p>
          <a:p>
            <a:pPr marL="457200" indent="-457200" eaLnBrk="1" hangingPunct="1"/>
            <a:endParaRPr lang="en-US" smtClean="0"/>
          </a:p>
        </p:txBody>
      </p:sp>
      <p:sp>
        <p:nvSpPr>
          <p:cNvPr id="67587" name="Text Placeholder 12"/>
          <p:cNvSpPr>
            <a:spLocks noGrp="1"/>
          </p:cNvSpPr>
          <p:nvPr>
            <p:ph type="body" sz="quarter" idx="3"/>
          </p:nvPr>
        </p:nvSpPr>
        <p:spPr>
          <a:xfrm>
            <a:off x="3498850" y="2982913"/>
            <a:ext cx="4041775" cy="639762"/>
          </a:xfrm>
        </p:spPr>
        <p:txBody>
          <a:bodyPr/>
          <a:lstStyle/>
          <a:p>
            <a:pPr eaLnBrk="1" hangingPunct="1"/>
            <a:r>
              <a:rPr lang="en-US" sz="2800" smtClean="0"/>
              <a:t>Criteria</a:t>
            </a:r>
          </a:p>
        </p:txBody>
      </p:sp>
      <p:sp>
        <p:nvSpPr>
          <p:cNvPr id="14" name="Content Placeholder 13"/>
          <p:cNvSpPr>
            <a:spLocks noGrp="1"/>
          </p:cNvSpPr>
          <p:nvPr>
            <p:ph sz="quarter" idx="4"/>
          </p:nvPr>
        </p:nvSpPr>
        <p:spPr>
          <a:xfrm>
            <a:off x="3498850" y="3622675"/>
            <a:ext cx="2136775" cy="3006725"/>
          </a:xfrm>
        </p:spPr>
        <p:txBody>
          <a:bodyPr rtlCol="0">
            <a:normAutofit/>
          </a:bodyPr>
          <a:lstStyle/>
          <a:p>
            <a:pPr marL="457200" indent="-457200" eaLnBrk="1" fontAlgn="auto" hangingPunct="1">
              <a:spcAft>
                <a:spcPts val="0"/>
              </a:spcAft>
              <a:buFont typeface="Arial" pitchFamily="34" charset="0"/>
              <a:buChar char="•"/>
              <a:defRPr/>
            </a:pPr>
            <a:r>
              <a:rPr lang="en-US" dirty="0" smtClean="0"/>
              <a:t>Skull</a:t>
            </a:r>
          </a:p>
          <a:p>
            <a:pPr marL="457200" indent="-457200" eaLnBrk="1" fontAlgn="auto" hangingPunct="1">
              <a:spcAft>
                <a:spcPts val="0"/>
              </a:spcAft>
              <a:buFont typeface="Arial" pitchFamily="34" charset="0"/>
              <a:buChar char="•"/>
              <a:defRPr/>
            </a:pPr>
            <a:r>
              <a:rPr lang="en-US" dirty="0" smtClean="0"/>
              <a:t>Brow</a:t>
            </a:r>
          </a:p>
          <a:p>
            <a:pPr marL="457200" indent="-457200" eaLnBrk="1" fontAlgn="auto" hangingPunct="1">
              <a:spcAft>
                <a:spcPts val="0"/>
              </a:spcAft>
              <a:buFont typeface="Arial" pitchFamily="34" charset="0"/>
              <a:buChar char="•"/>
              <a:defRPr/>
            </a:pPr>
            <a:r>
              <a:rPr lang="en-US" dirty="0" smtClean="0"/>
              <a:t>Nose</a:t>
            </a:r>
          </a:p>
          <a:p>
            <a:pPr marL="457200" indent="-457200" eaLnBrk="1" fontAlgn="auto" hangingPunct="1">
              <a:spcAft>
                <a:spcPts val="0"/>
              </a:spcAft>
              <a:buFont typeface="Arial" pitchFamily="34" charset="0"/>
              <a:buChar char="•"/>
              <a:defRPr/>
            </a:pPr>
            <a:r>
              <a:rPr lang="en-US" dirty="0" smtClean="0"/>
              <a:t>Jaw</a:t>
            </a:r>
          </a:p>
          <a:p>
            <a:pPr marL="457200" indent="-457200" eaLnBrk="1" fontAlgn="auto" hangingPunct="1">
              <a:spcAft>
                <a:spcPts val="0"/>
              </a:spcAft>
              <a:buFont typeface="Arial" pitchFamily="34" charset="0"/>
              <a:buChar char="•"/>
              <a:defRPr/>
            </a:pPr>
            <a:r>
              <a:rPr lang="en-US" dirty="0" smtClean="0"/>
              <a:t>Teeth</a:t>
            </a:r>
          </a:p>
          <a:p>
            <a:pPr marL="457200" indent="-457200" eaLnBrk="1" fontAlgn="auto" hangingPunct="1">
              <a:spcAft>
                <a:spcPts val="0"/>
              </a:spcAft>
              <a:buFont typeface="Arial" pitchFamily="34" charset="0"/>
              <a:buChar char="•"/>
              <a:defRPr/>
            </a:pPr>
            <a:r>
              <a:rPr lang="en-US" dirty="0" smtClean="0"/>
              <a:t>Chin</a:t>
            </a:r>
          </a:p>
          <a:p>
            <a:pPr marL="457200" indent="-457200" eaLnBrk="1" fontAlgn="auto" hangingPunct="1">
              <a:spcAft>
                <a:spcPts val="0"/>
              </a:spcAft>
              <a:buFont typeface="Arial" pitchFamily="34" charset="0"/>
              <a:buChar char="•"/>
              <a:defRPr/>
            </a:pPr>
            <a:endParaRPr lang="en-US" dirty="0" smtClean="0"/>
          </a:p>
          <a:p>
            <a:pPr marL="457200" indent="-457200"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Comparison and Contrast</a:t>
            </a:r>
          </a:p>
        </p:txBody>
      </p:sp>
      <p:sp>
        <p:nvSpPr>
          <p:cNvPr id="8" name="Content Placeholder 13"/>
          <p:cNvSpPr txBox="1">
            <a:spLocks/>
          </p:cNvSpPr>
          <p:nvPr/>
        </p:nvSpPr>
        <p:spPr>
          <a:xfrm>
            <a:off x="5483225" y="3622675"/>
            <a:ext cx="2136775" cy="2930525"/>
          </a:xfrm>
          <a:prstGeom prst="rect">
            <a:avLst/>
          </a:prstGeom>
        </p:spPr>
        <p:txBody>
          <a:bodyPr>
            <a:normAutofit/>
          </a:bodyPr>
          <a:lstStyle/>
          <a:p>
            <a:pPr marL="457200" indent="-457200" fontAlgn="auto">
              <a:spcBef>
                <a:spcPct val="20000"/>
              </a:spcBef>
              <a:spcAft>
                <a:spcPts val="0"/>
              </a:spcAft>
              <a:buFont typeface="Arial" pitchFamily="34" charset="0"/>
              <a:buChar char="•"/>
              <a:defRPr/>
            </a:pPr>
            <a:r>
              <a:rPr lang="en-US" sz="2400" dirty="0">
                <a:latin typeface="+mn-lt"/>
                <a:cs typeface="+mn-cs"/>
              </a:rPr>
              <a:t>Collarbone</a:t>
            </a:r>
          </a:p>
          <a:p>
            <a:pPr marL="457200" indent="-457200" fontAlgn="auto">
              <a:spcBef>
                <a:spcPct val="20000"/>
              </a:spcBef>
              <a:spcAft>
                <a:spcPts val="0"/>
              </a:spcAft>
              <a:buFont typeface="Arial" pitchFamily="34" charset="0"/>
              <a:buChar char="•"/>
              <a:defRPr/>
            </a:pPr>
            <a:r>
              <a:rPr lang="en-US" sz="2400" dirty="0">
                <a:latin typeface="+mn-lt"/>
                <a:cs typeface="+mn-cs"/>
              </a:rPr>
              <a:t>Shoulders</a:t>
            </a:r>
          </a:p>
          <a:p>
            <a:pPr marL="457200" indent="-457200" fontAlgn="auto">
              <a:spcBef>
                <a:spcPct val="20000"/>
              </a:spcBef>
              <a:spcAft>
                <a:spcPts val="0"/>
              </a:spcAft>
              <a:buFont typeface="Arial" pitchFamily="34" charset="0"/>
              <a:buChar char="•"/>
              <a:defRPr/>
            </a:pPr>
            <a:r>
              <a:rPr lang="en-US" sz="2400" dirty="0">
                <a:latin typeface="+mn-lt"/>
                <a:cs typeface="+mn-cs"/>
              </a:rPr>
              <a:t>Fingers</a:t>
            </a:r>
          </a:p>
          <a:p>
            <a:pPr marL="457200" indent="-457200" fontAlgn="auto">
              <a:spcBef>
                <a:spcPct val="20000"/>
              </a:spcBef>
              <a:spcAft>
                <a:spcPts val="0"/>
              </a:spcAft>
              <a:buFont typeface="Arial" pitchFamily="34" charset="0"/>
              <a:buChar char="•"/>
              <a:defRPr/>
            </a:pPr>
            <a:r>
              <a:rPr lang="en-US" sz="2400" dirty="0">
                <a:latin typeface="+mn-lt"/>
                <a:cs typeface="+mn-cs"/>
              </a:rPr>
              <a:t>Ribcage</a:t>
            </a:r>
          </a:p>
          <a:p>
            <a:pPr marL="457200" indent="-457200" fontAlgn="auto">
              <a:spcBef>
                <a:spcPct val="20000"/>
              </a:spcBef>
              <a:spcAft>
                <a:spcPts val="0"/>
              </a:spcAft>
              <a:buFont typeface="Arial" pitchFamily="34" charset="0"/>
              <a:buChar char="•"/>
              <a:defRPr/>
            </a:pPr>
            <a:r>
              <a:rPr lang="en-US" sz="2400" dirty="0">
                <a:latin typeface="+mn-lt"/>
                <a:cs typeface="+mn-cs"/>
              </a:rPr>
              <a:t>Pelvis</a:t>
            </a:r>
          </a:p>
          <a:p>
            <a:pPr marL="457200" indent="-457200" fontAlgn="auto">
              <a:spcBef>
                <a:spcPct val="20000"/>
              </a:spcBef>
              <a:spcAft>
                <a:spcPts val="0"/>
              </a:spcAft>
              <a:buFont typeface="Arial" pitchFamily="34" charset="0"/>
              <a:buChar char="•"/>
              <a:defRPr/>
            </a:pPr>
            <a:r>
              <a:rPr lang="en-US" sz="2400" dirty="0">
                <a:latin typeface="+mn-lt"/>
                <a:cs typeface="+mn-cs"/>
              </a:rPr>
              <a:t>Legs</a:t>
            </a:r>
          </a:p>
          <a:p>
            <a:pPr marL="457200" indent="-457200" fontAlgn="auto">
              <a:spcBef>
                <a:spcPct val="20000"/>
              </a:spcBef>
              <a:spcAft>
                <a:spcPts val="0"/>
              </a:spcAft>
              <a:buFont typeface="Arial" pitchFamily="34" charset="0"/>
              <a:buChar char="•"/>
              <a:defRPr/>
            </a:pPr>
            <a:endParaRPr lang="en-US" sz="2400" dirty="0">
              <a:latin typeface="+mn-lt"/>
              <a:cs typeface="+mn-cs"/>
            </a:endParaRPr>
          </a:p>
          <a:p>
            <a:pPr marL="457200" indent="-4572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endParaRPr lang="en-US" sz="2400" dirty="0">
              <a:latin typeface="+mn-lt"/>
              <a:cs typeface="+mn-cs"/>
            </a:endParaRPr>
          </a:p>
        </p:txBody>
      </p:sp>
      <p:sp>
        <p:nvSpPr>
          <p:cNvPr id="67592" name="TextBox 9"/>
          <p:cNvSpPr txBox="1">
            <a:spLocks noChangeArrowheads="1"/>
          </p:cNvSpPr>
          <p:nvPr/>
        </p:nvSpPr>
        <p:spPr bwMode="auto">
          <a:xfrm>
            <a:off x="381000" y="5724525"/>
            <a:ext cx="2743200" cy="954088"/>
          </a:xfrm>
          <a:prstGeom prst="rect">
            <a:avLst/>
          </a:prstGeom>
          <a:noFill/>
          <a:ln w="9525">
            <a:noFill/>
            <a:miter lim="800000"/>
            <a:headEnd/>
            <a:tailEnd/>
          </a:ln>
        </p:spPr>
        <p:txBody>
          <a:bodyPr>
            <a:spAutoFit/>
          </a:bodyPr>
          <a:lstStyle/>
          <a:p>
            <a:r>
              <a:rPr lang="en-US" sz="1400" i="1">
                <a:latin typeface="Calibri" pitchFamily="34" charset="0"/>
              </a:rPr>
              <a:t>Source: Downloaded from the World Wide Web, April 1, 2009: </a:t>
            </a:r>
            <a:br>
              <a:rPr lang="en-US" sz="1400" i="1">
                <a:latin typeface="Calibri" pitchFamily="34" charset="0"/>
              </a:rPr>
            </a:br>
            <a:r>
              <a:rPr lang="en-US" sz="1400" i="1">
                <a:latin typeface="Calibri" pitchFamily="34" charset="0"/>
              </a:rPr>
              <a:t>http://www.msnbc.msn.com/id/7153332/. John Wiley &amp; Sons Inc.</a:t>
            </a:r>
            <a:endParaRPr lang="en-US" sz="1400">
              <a:latin typeface="Calibri" pitchFamily="34" charset="0"/>
            </a:endParaRPr>
          </a:p>
        </p:txBody>
      </p:sp>
      <p:pic>
        <p:nvPicPr>
          <p:cNvPr id="67593" name="Picture 10" descr="070912154630.jpg"/>
          <p:cNvPicPr>
            <a:picLocks noChangeAspect="1"/>
          </p:cNvPicPr>
          <p:nvPr/>
        </p:nvPicPr>
        <p:blipFill>
          <a:blip r:embed="rId3"/>
          <a:srcRect/>
          <a:stretch>
            <a:fillRect/>
          </a:stretch>
        </p:blipFill>
        <p:spPr bwMode="auto">
          <a:xfrm>
            <a:off x="457200" y="1676400"/>
            <a:ext cx="268605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p:txBody>
          <a:bodyPr/>
          <a:lstStyle/>
          <a:p>
            <a:pPr marL="0" indent="0" eaLnBrk="1" hangingPunct="1">
              <a:buFont typeface="Arial" charset="0"/>
              <a:buNone/>
            </a:pPr>
            <a:r>
              <a:rPr lang="en-US" smtClean="0"/>
              <a:t>Pattern of organization that presents problems and the solution(s) to those problems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Problem and Solution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800600"/>
          </a:xfrm>
        </p:spPr>
        <p:txBody>
          <a:bodyPr rtlCol="0">
            <a:normAutofit fontScale="85000" lnSpcReduction="20000"/>
          </a:bodyPr>
          <a:lstStyle/>
          <a:p>
            <a:pPr marL="0" indent="0" eaLnBrk="1" fontAlgn="auto" hangingPunct="1">
              <a:spcAft>
                <a:spcPts val="0"/>
              </a:spcAft>
              <a:buFont typeface="Arial" pitchFamily="34" charset="0"/>
              <a:buNone/>
              <a:defRPr/>
            </a:pPr>
            <a:r>
              <a:rPr lang="en-US" sz="3300" b="1" dirty="0" smtClean="0"/>
              <a:t>Proposal to Initiate a Temporary Discount Program for Weekday Visitors</a:t>
            </a:r>
          </a:p>
          <a:p>
            <a:pPr marL="457200" indent="-457200" eaLnBrk="1" fontAlgn="auto" hangingPunct="1">
              <a:spcAft>
                <a:spcPts val="0"/>
              </a:spcAft>
              <a:buFont typeface="+mj-lt"/>
              <a:buAutoNum type="romanUcPeriod"/>
              <a:defRPr/>
            </a:pPr>
            <a:r>
              <a:rPr lang="en-US" dirty="0" smtClean="0"/>
              <a:t>Introduction</a:t>
            </a:r>
          </a:p>
          <a:p>
            <a:pPr marL="457200" indent="-457200" eaLnBrk="1" fontAlgn="auto" hangingPunct="1">
              <a:spcAft>
                <a:spcPts val="0"/>
              </a:spcAft>
              <a:buFont typeface="+mj-lt"/>
              <a:buAutoNum type="romanUcPeriod"/>
              <a:defRPr/>
            </a:pPr>
            <a:r>
              <a:rPr lang="en-US" dirty="0" smtClean="0"/>
              <a:t>Problems</a:t>
            </a:r>
          </a:p>
          <a:p>
            <a:pPr marL="914400" lvl="1" indent="-457200" eaLnBrk="1" fontAlgn="auto" hangingPunct="1">
              <a:spcAft>
                <a:spcPts val="0"/>
              </a:spcAft>
              <a:buFont typeface="+mj-lt"/>
              <a:buAutoNum type="alphaUcPeriod"/>
              <a:defRPr/>
            </a:pPr>
            <a:r>
              <a:rPr lang="en-US" sz="2800" dirty="0" smtClean="0"/>
              <a:t>Low attendance on weekdays</a:t>
            </a:r>
          </a:p>
          <a:p>
            <a:pPr marL="914400" lvl="1" indent="-457200" eaLnBrk="1" fontAlgn="auto" hangingPunct="1">
              <a:spcAft>
                <a:spcPts val="0"/>
              </a:spcAft>
              <a:buFont typeface="+mj-lt"/>
              <a:buAutoNum type="alphaUcPeriod"/>
              <a:defRPr/>
            </a:pPr>
            <a:r>
              <a:rPr lang="en-US" sz="2800" dirty="0" smtClean="0"/>
              <a:t>Operating expenses more than revenue</a:t>
            </a:r>
          </a:p>
          <a:p>
            <a:pPr marL="914400" lvl="1" indent="-457200" eaLnBrk="1" fontAlgn="auto" hangingPunct="1">
              <a:spcAft>
                <a:spcPts val="0"/>
              </a:spcAft>
              <a:buFont typeface="+mj-lt"/>
              <a:buAutoNum type="alphaUcPeriod"/>
              <a:defRPr/>
            </a:pPr>
            <a:r>
              <a:rPr lang="en-US" sz="2800" dirty="0" smtClean="0"/>
              <a:t>Employee complaints about reduced number of hours they are scheduled to work</a:t>
            </a:r>
          </a:p>
          <a:p>
            <a:pPr marL="971550" lvl="1" indent="-514350" eaLnBrk="1" fontAlgn="auto" hangingPunct="1">
              <a:spcAft>
                <a:spcPts val="0"/>
              </a:spcAft>
              <a:buFont typeface="+mj-lt"/>
              <a:buAutoNum type="alphaUcPeriod"/>
              <a:defRPr/>
            </a:pPr>
            <a:endParaRPr lang="en-US" sz="2600" dirty="0" smtClean="0"/>
          </a:p>
          <a:p>
            <a:pPr marL="971550" lvl="1" indent="-514350" eaLnBrk="1" fontAlgn="auto" hangingPunct="1">
              <a:spcAft>
                <a:spcPts val="0"/>
              </a:spcAft>
              <a:buFont typeface="+mj-lt"/>
              <a:buAutoNum type="alphaUcPeriod"/>
              <a:defRPr/>
            </a:pPr>
            <a:endParaRPr lang="en-US" sz="2600" dirty="0" smtClean="0"/>
          </a:p>
          <a:p>
            <a:pPr marL="971550" lvl="1" indent="-514350" eaLnBrk="1" fontAlgn="auto" hangingPunct="1">
              <a:spcAft>
                <a:spcPts val="0"/>
              </a:spcAft>
              <a:buFont typeface="+mj-lt"/>
              <a:buAutoNum type="alphaUcPeriod"/>
              <a:defRPr/>
            </a:pPr>
            <a:endParaRPr lang="en-US" sz="2600" dirty="0" smtClean="0"/>
          </a:p>
          <a:p>
            <a:pPr marL="971550" lvl="1" indent="-514350" eaLnBrk="1" fontAlgn="auto" hangingPunct="1">
              <a:spcAft>
                <a:spcPts val="0"/>
              </a:spcAft>
              <a:buFont typeface="+mj-lt"/>
              <a:buAutoNum type="alphaUcPeriod"/>
              <a:defRPr/>
            </a:pPr>
            <a:endParaRPr lang="en-US" dirty="0" smtClean="0"/>
          </a:p>
        </p:txBody>
      </p:sp>
      <p:sp>
        <p:nvSpPr>
          <p:cNvPr id="7" name="Content Placeholder 6"/>
          <p:cNvSpPr>
            <a:spLocks noGrp="1"/>
          </p:cNvSpPr>
          <p:nvPr>
            <p:ph sz="half" idx="2"/>
          </p:nvPr>
        </p:nvSpPr>
        <p:spPr/>
        <p:txBody>
          <a:bodyPr rtlCol="0">
            <a:normAutofit fontScale="85000" lnSpcReduction="20000"/>
          </a:bodyPr>
          <a:lstStyle/>
          <a:p>
            <a:pPr marL="457200" indent="-457200" eaLnBrk="1" fontAlgn="auto" hangingPunct="1">
              <a:spcAft>
                <a:spcPts val="0"/>
              </a:spcAft>
              <a:buFont typeface="+mj-lt"/>
              <a:buAutoNum type="romanUcPeriod" startAt="3"/>
              <a:defRPr/>
            </a:pPr>
            <a:r>
              <a:rPr lang="en-US" dirty="0" smtClean="0"/>
              <a:t>Solution: a 10% discount for all visitors on weekdays during the month of August</a:t>
            </a:r>
          </a:p>
          <a:p>
            <a:pPr marL="914400" lvl="1" indent="-457200" eaLnBrk="1" fontAlgn="auto" hangingPunct="1">
              <a:spcAft>
                <a:spcPts val="0"/>
              </a:spcAft>
              <a:buFont typeface="+mj-lt"/>
              <a:buAutoNum type="alphaUcPeriod"/>
              <a:defRPr/>
            </a:pPr>
            <a:r>
              <a:rPr lang="en-US" sz="2800" dirty="0" smtClean="0"/>
              <a:t>Proven attendance boost and marketing opportunity </a:t>
            </a:r>
          </a:p>
          <a:p>
            <a:pPr marL="914400" lvl="1" indent="-457200" eaLnBrk="1" fontAlgn="auto" hangingPunct="1">
              <a:spcAft>
                <a:spcPts val="0"/>
              </a:spcAft>
              <a:buFont typeface="+mj-lt"/>
              <a:buAutoNum type="alphaUcPeriod"/>
              <a:defRPr/>
            </a:pPr>
            <a:r>
              <a:rPr lang="en-US" sz="2800" dirty="0" smtClean="0"/>
              <a:t>More revenue from increased sales, with negligible loss from discount</a:t>
            </a:r>
          </a:p>
          <a:p>
            <a:pPr marL="914400" lvl="1" indent="-457200" eaLnBrk="1" fontAlgn="auto" hangingPunct="1">
              <a:spcAft>
                <a:spcPts val="0"/>
              </a:spcAft>
              <a:buFont typeface="+mj-lt"/>
              <a:buAutoNum type="alphaUcPeriod"/>
              <a:defRPr/>
            </a:pPr>
            <a:r>
              <a:rPr lang="en-US" sz="2800" dirty="0" smtClean="0"/>
              <a:t>More hours for employees</a:t>
            </a:r>
          </a:p>
          <a:p>
            <a:pPr marL="514350" indent="-457200" eaLnBrk="1" fontAlgn="auto" hangingPunct="1">
              <a:spcAft>
                <a:spcPts val="0"/>
              </a:spcAft>
              <a:buFont typeface="+mj-lt"/>
              <a:buAutoNum type="romanUcPeriod" startAt="3"/>
              <a:defRPr/>
            </a:pPr>
            <a:r>
              <a:rPr lang="en-US" dirty="0" smtClean="0"/>
              <a:t>Conclusion</a:t>
            </a:r>
          </a:p>
          <a:p>
            <a:pPr marL="914400" lvl="1" indent="-457200" eaLnBrk="1" fontAlgn="auto" hangingPunct="1">
              <a:spcAft>
                <a:spcPts val="0"/>
              </a:spcAft>
              <a:buFont typeface="+mj-lt"/>
              <a:buAutoNum type="alphaUcPeriod"/>
              <a:defRPr/>
            </a:pPr>
            <a:endParaRPr lang="en-US" sz="2600" dirty="0" smtClean="0"/>
          </a:p>
          <a:p>
            <a:pPr marL="914400" lvl="1" indent="-457200" eaLnBrk="1" fontAlgn="auto" hangingPunct="1">
              <a:spcAft>
                <a:spcPts val="0"/>
              </a:spcAft>
              <a:buFont typeface="+mj-lt"/>
              <a:buAutoNum type="alphaUcPeriod"/>
              <a:defRPr/>
            </a:pPr>
            <a:endParaRPr lang="en-US" dirty="0" smtClean="0"/>
          </a:p>
          <a:p>
            <a:pPr marL="914400" lvl="1" indent="-457200" eaLnBrk="1" fontAlgn="auto" hangingPunct="1">
              <a:spcAft>
                <a:spcPts val="0"/>
              </a:spcAft>
              <a:buFont typeface="+mj-lt"/>
              <a:buAutoNum type="alphaUcPeriod"/>
              <a:defRPr/>
            </a:pPr>
            <a:endParaRPr lang="en-US" dirty="0" smtClean="0"/>
          </a:p>
          <a:p>
            <a:pPr marL="914400" lvl="1" indent="-457200" eaLnBrk="1" fontAlgn="auto" hangingPunct="1">
              <a:spcAft>
                <a:spcPts val="0"/>
              </a:spcAft>
              <a:buFont typeface="+mj-lt"/>
              <a:buAutoNum type="alphaUcPeriod"/>
              <a:defRPr/>
            </a:pPr>
            <a:endParaRPr lang="en-US" dirty="0" smtClean="0"/>
          </a:p>
          <a:p>
            <a:pPr marL="457200" indent="-457200" eaLnBrk="1" fontAlgn="auto" hangingPunct="1">
              <a:spcAft>
                <a:spcPts val="0"/>
              </a:spcAft>
              <a:buFont typeface="+mj-lt"/>
              <a:buAutoNum type="romanUcPeriod" startAt="3"/>
              <a:defRPr/>
            </a:pPr>
            <a:endParaRPr lang="en-US" dirty="0" smtClean="0"/>
          </a:p>
          <a:p>
            <a:pPr marL="914400" lvl="1" indent="-514350" eaLnBrk="1" fontAlgn="auto" hangingPunct="1">
              <a:spcAft>
                <a:spcPts val="0"/>
              </a:spcAft>
              <a:buFont typeface="+mj-lt"/>
              <a:buAutoNum type="alphaUcPeriod"/>
              <a:defRPr/>
            </a:pPr>
            <a:endParaRPr lang="en-US" dirty="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Problem and Solution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marL="857250" lvl="1" indent="-457200" eaLnBrk="1" hangingPunct="1"/>
            <a:r>
              <a:rPr lang="en-US" sz="3200" smtClean="0"/>
              <a:t>How Do You Make Your Organization Visible?</a:t>
            </a:r>
          </a:p>
          <a:p>
            <a:pPr marL="857250" lvl="1" indent="-457200" eaLnBrk="1" hangingPunct="1">
              <a:buFont typeface="Arial" charset="0"/>
              <a:buNone/>
            </a:pPr>
            <a:endParaRPr lang="en-US" sz="3200" smtClean="0"/>
          </a:p>
          <a:p>
            <a:pPr eaLnBrk="1" hangingPunct="1"/>
            <a:r>
              <a:rPr lang="en-US" smtClean="0"/>
              <a:t>How Do You Select a Standard Pattern of Organization?</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Presentation 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p:txBody>
          <a:bodyPr/>
          <a:lstStyle/>
          <a:p>
            <a:pPr marL="0" indent="0" eaLnBrk="1" hangingPunct="1">
              <a:buFont typeface="Arial" charset="0"/>
              <a:buNone/>
            </a:pPr>
            <a:r>
              <a:rPr lang="en-US" smtClean="0"/>
              <a:t>Pattern of organization that moves from the causes to the effects (or consequences) of a particular action or series of actions, or vice versa </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Cause and Effect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12"/>
          <p:cNvSpPr>
            <a:spLocks noGrp="1"/>
          </p:cNvSpPr>
          <p:nvPr>
            <p:ph type="body" idx="1"/>
          </p:nvPr>
        </p:nvSpPr>
        <p:spPr/>
        <p:txBody>
          <a:bodyPr/>
          <a:lstStyle/>
          <a:p>
            <a:pPr eaLnBrk="1" hangingPunct="1"/>
            <a:r>
              <a:rPr lang="en-US" sz="2800" smtClean="0"/>
              <a:t>Causes of Deforestation</a:t>
            </a:r>
          </a:p>
        </p:txBody>
      </p:sp>
      <p:sp>
        <p:nvSpPr>
          <p:cNvPr id="3" name="Content Placeholder 2"/>
          <p:cNvSpPr>
            <a:spLocks noGrp="1"/>
          </p:cNvSpPr>
          <p:nvPr>
            <p:ph sz="half" idx="2"/>
          </p:nvPr>
        </p:nvSpPr>
        <p:spPr>
          <a:xfrm>
            <a:off x="457200" y="2174875"/>
            <a:ext cx="4040188" cy="4225925"/>
          </a:xfrm>
        </p:spPr>
        <p:txBody>
          <a:bodyPr rtlCol="0">
            <a:normAutofit fontScale="92500" lnSpcReduction="10000"/>
          </a:bodyPr>
          <a:lstStyle/>
          <a:p>
            <a:pPr marL="514350" indent="-457200" eaLnBrk="1" fontAlgn="auto" hangingPunct="1">
              <a:spcAft>
                <a:spcPts val="0"/>
              </a:spcAft>
              <a:buFont typeface="Arial" pitchFamily="34" charset="0"/>
              <a:buChar char="•"/>
              <a:defRPr/>
            </a:pPr>
            <a:r>
              <a:rPr lang="en-US" sz="2600" dirty="0" smtClean="0"/>
              <a:t>Population growth in urban areas and developing countries</a:t>
            </a:r>
          </a:p>
          <a:p>
            <a:pPr marL="514350" indent="-457200" eaLnBrk="1" fontAlgn="auto" hangingPunct="1">
              <a:spcAft>
                <a:spcPts val="0"/>
              </a:spcAft>
              <a:buFont typeface="Arial" pitchFamily="34" charset="0"/>
              <a:buChar char="•"/>
              <a:defRPr/>
            </a:pPr>
            <a:r>
              <a:rPr lang="en-US" sz="2600" dirty="0" smtClean="0"/>
              <a:t>Mining</a:t>
            </a:r>
          </a:p>
          <a:p>
            <a:pPr marL="514350" indent="-457200" eaLnBrk="1" fontAlgn="auto" hangingPunct="1">
              <a:spcAft>
                <a:spcPts val="0"/>
              </a:spcAft>
              <a:buFont typeface="Arial" pitchFamily="34" charset="0"/>
              <a:buChar char="•"/>
              <a:defRPr/>
            </a:pPr>
            <a:r>
              <a:rPr lang="en-US" sz="2600" dirty="0" smtClean="0"/>
              <a:t>Oil and gas drilling</a:t>
            </a:r>
          </a:p>
          <a:p>
            <a:pPr marL="514350" indent="-457200" eaLnBrk="1" fontAlgn="auto" hangingPunct="1">
              <a:spcAft>
                <a:spcPts val="0"/>
              </a:spcAft>
              <a:buFont typeface="Arial" pitchFamily="34" charset="0"/>
              <a:buChar char="•"/>
              <a:defRPr/>
            </a:pPr>
            <a:r>
              <a:rPr lang="en-US" sz="2600" dirty="0" smtClean="0"/>
              <a:t>Logging</a:t>
            </a:r>
          </a:p>
          <a:p>
            <a:pPr marL="514350" indent="-457200" eaLnBrk="1" fontAlgn="auto" hangingPunct="1">
              <a:spcAft>
                <a:spcPts val="0"/>
              </a:spcAft>
              <a:buFont typeface="Arial" pitchFamily="34" charset="0"/>
              <a:buChar char="•"/>
              <a:defRPr/>
            </a:pPr>
            <a:r>
              <a:rPr lang="en-US" sz="2600" dirty="0" smtClean="0"/>
              <a:t>Farming, especially the “slash and burn” technique</a:t>
            </a:r>
          </a:p>
          <a:p>
            <a:pPr marL="514350" indent="-457200" eaLnBrk="1" fontAlgn="auto" hangingPunct="1">
              <a:spcAft>
                <a:spcPts val="0"/>
              </a:spcAft>
              <a:buFont typeface="Arial" pitchFamily="34" charset="0"/>
              <a:buChar char="•"/>
              <a:defRPr/>
            </a:pPr>
            <a:r>
              <a:rPr lang="en-US" sz="2600" dirty="0" smtClean="0"/>
              <a:t>Cattle grazing</a:t>
            </a:r>
          </a:p>
          <a:p>
            <a:pPr marL="514350" indent="-457200" eaLnBrk="1" fontAlgn="auto" hangingPunct="1">
              <a:spcAft>
                <a:spcPts val="0"/>
              </a:spcAft>
              <a:buFont typeface="Arial" pitchFamily="34" charset="0"/>
              <a:buChar char="•"/>
              <a:defRPr/>
            </a:pPr>
            <a:r>
              <a:rPr lang="en-US" sz="2600" dirty="0" smtClean="0"/>
              <a:t>Dams</a:t>
            </a:r>
            <a:endParaRPr lang="en-US" dirty="0" smtClean="0"/>
          </a:p>
          <a:p>
            <a:pPr marL="457200" indent="-457200" eaLnBrk="1" fontAlgn="auto" hangingPunct="1">
              <a:spcAft>
                <a:spcPts val="0"/>
              </a:spcAft>
              <a:buFont typeface="Arial" pitchFamily="34" charset="0"/>
              <a:buChar char="•"/>
              <a:defRPr/>
            </a:pPr>
            <a:endParaRPr lang="en-US" dirty="0" smtClean="0"/>
          </a:p>
        </p:txBody>
      </p:sp>
      <p:sp>
        <p:nvSpPr>
          <p:cNvPr id="75779" name="Text Placeholder 13"/>
          <p:cNvSpPr>
            <a:spLocks noGrp="1"/>
          </p:cNvSpPr>
          <p:nvPr>
            <p:ph type="body" sz="quarter" idx="3"/>
          </p:nvPr>
        </p:nvSpPr>
        <p:spPr/>
        <p:txBody>
          <a:bodyPr/>
          <a:lstStyle/>
          <a:p>
            <a:pPr eaLnBrk="1" hangingPunct="1"/>
            <a:r>
              <a:rPr lang="en-US" sz="2800" smtClean="0"/>
              <a:t>Effects of Deforestation</a:t>
            </a:r>
          </a:p>
        </p:txBody>
      </p:sp>
      <p:sp>
        <p:nvSpPr>
          <p:cNvPr id="75780" name="Content Placeholder 9"/>
          <p:cNvSpPr>
            <a:spLocks noGrp="1"/>
          </p:cNvSpPr>
          <p:nvPr>
            <p:ph sz="quarter" idx="4"/>
          </p:nvPr>
        </p:nvSpPr>
        <p:spPr/>
        <p:txBody>
          <a:bodyPr/>
          <a:lstStyle/>
          <a:p>
            <a:pPr marL="457200" indent="-400050" eaLnBrk="1" hangingPunct="1"/>
            <a:r>
              <a:rPr lang="en-US" smtClean="0"/>
              <a:t>Erosion</a:t>
            </a:r>
          </a:p>
          <a:p>
            <a:pPr marL="457200" indent="-400050" eaLnBrk="1" hangingPunct="1"/>
            <a:r>
              <a:rPr lang="en-US" smtClean="0"/>
              <a:t>Flooding</a:t>
            </a:r>
          </a:p>
          <a:p>
            <a:pPr marL="457200" indent="-400050" eaLnBrk="1" hangingPunct="1"/>
            <a:r>
              <a:rPr lang="en-US" smtClean="0"/>
              <a:t>Drought</a:t>
            </a:r>
          </a:p>
          <a:p>
            <a:pPr marL="457200" indent="-400050" eaLnBrk="1" hangingPunct="1"/>
            <a:r>
              <a:rPr lang="en-US" smtClean="0"/>
              <a:t>Loss of biological diversity</a:t>
            </a:r>
          </a:p>
          <a:p>
            <a:pPr marL="457200" indent="-400050" eaLnBrk="1" hangingPunct="1"/>
            <a:r>
              <a:rPr lang="en-US" smtClean="0"/>
              <a:t>Climate change</a:t>
            </a:r>
          </a:p>
          <a:p>
            <a:pPr marL="971550" lvl="1" indent="-457200" eaLnBrk="1" hangingPunct="1"/>
            <a:endParaRPr lang="en-US" sz="260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Cause and Effect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p:txBody>
          <a:bodyPr/>
          <a:lstStyle/>
          <a:p>
            <a:pPr marL="0" indent="0" eaLnBrk="1" hangingPunct="1">
              <a:buFont typeface="Arial" charset="0"/>
              <a:buNone/>
            </a:pPr>
            <a:r>
              <a:rPr lang="en-US" smtClean="0"/>
              <a:t>Pattern of organization that moves from the most important to the least important information, or vice versa</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Order of Importance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p:txBody>
          <a:bodyPr/>
          <a:lstStyle/>
          <a:p>
            <a:pPr marL="457200" indent="-457200" eaLnBrk="1" hangingPunct="1">
              <a:buFont typeface="Arial" charset="0"/>
              <a:buNone/>
            </a:pPr>
            <a:r>
              <a:rPr lang="en-US" sz="2800" b="1" smtClean="0"/>
              <a:t>Summary of Museum Improvement Plan</a:t>
            </a:r>
          </a:p>
          <a:p>
            <a:pPr marL="457200" indent="-457200" eaLnBrk="1" hangingPunct="1">
              <a:buFont typeface="Arial" charset="0"/>
              <a:buNone/>
            </a:pPr>
            <a:r>
              <a:rPr lang="en-US" sz="2400" smtClean="0"/>
              <a:t>The plan involves . . . </a:t>
            </a:r>
          </a:p>
          <a:p>
            <a:pPr marL="457200" indent="-457200" eaLnBrk="1" hangingPunct="1"/>
            <a:r>
              <a:rPr lang="en-US" sz="2400" smtClean="0"/>
              <a:t>building a new wing to house “North American Fauna and Flora” exhibit and greenhouse</a:t>
            </a:r>
          </a:p>
          <a:p>
            <a:pPr marL="457200" indent="-457200" eaLnBrk="1" hangingPunct="1"/>
            <a:r>
              <a:rPr lang="en-US" sz="2400" smtClean="0"/>
              <a:t>redesigning the landscaping on the museum grounds</a:t>
            </a:r>
          </a:p>
          <a:p>
            <a:pPr marL="457200" indent="-457200" eaLnBrk="1" hangingPunct="1"/>
            <a:r>
              <a:rPr lang="en-US" sz="2400" smtClean="0"/>
              <a:t>expanding parking lot on the south side of the museum, along Darwin Drive</a:t>
            </a:r>
          </a:p>
          <a:p>
            <a:pPr marL="457200" indent="-457200" eaLnBrk="1" hangingPunct="1"/>
            <a:r>
              <a:rPr lang="en-US" sz="2400" smtClean="0"/>
              <a:t>adding storage vaults for artifacts</a:t>
            </a:r>
          </a:p>
          <a:p>
            <a:pPr marL="457200" indent="-457200" eaLnBrk="1" hangingPunct="1"/>
            <a:r>
              <a:rPr lang="en-US" sz="2400" smtClean="0"/>
              <a:t>remodeling bathrooms </a:t>
            </a:r>
          </a:p>
          <a:p>
            <a:pPr marL="457200" indent="-457200" eaLnBrk="1" hangingPunct="1"/>
            <a:r>
              <a:rPr lang="en-US" sz="2400" smtClean="0"/>
              <a:t>replacing signage system</a:t>
            </a:r>
          </a:p>
          <a:p>
            <a:pPr marL="457200" indent="-457200" eaLnBrk="1" hangingPunct="1"/>
            <a:endParaRPr lang="en-US" smtClean="0"/>
          </a:p>
          <a:p>
            <a:pPr marL="457200" indent="-457200" eaLnBrk="1" hangingPunct="1"/>
            <a:endParaRPr lang="en-US"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lstStyle/>
          <a:p>
            <a:pPr marL="341313" fontAlgn="auto">
              <a:spcAft>
                <a:spcPts val="0"/>
              </a:spcAft>
              <a:defRPr/>
            </a:pPr>
            <a:r>
              <a:rPr lang="en-US" sz="4400" dirty="0">
                <a:solidFill>
                  <a:srgbClr val="9E012F"/>
                </a:solidFill>
                <a:latin typeface="+mj-lt"/>
                <a:ea typeface="+mj-ea"/>
                <a:cs typeface="+mj-cs"/>
              </a:rPr>
              <a:t>Order of Importance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7400"/>
            <a:ext cx="5334000" cy="1108075"/>
          </a:xfrm>
          <a:prstGeom prst="rect">
            <a:avLst/>
          </a:prstGeom>
          <a:noFill/>
        </p:spPr>
        <p:txBody>
          <a:bodyPr>
            <a:spAutoFit/>
          </a:bodyPr>
          <a:lstStyle/>
          <a:p>
            <a:pPr algn="ctr" fontAlgn="auto">
              <a:spcBef>
                <a:spcPts val="0"/>
              </a:spcBef>
              <a:spcAft>
                <a:spcPts val="0"/>
              </a:spcAft>
              <a:defRPr/>
            </a:pPr>
            <a:r>
              <a:rPr lang="en-US" sz="6600" b="1" dirty="0">
                <a:solidFill>
                  <a:srgbClr val="9E012F"/>
                </a:solidFill>
                <a:latin typeface="+mj-lt"/>
                <a:cs typeface="+mn-cs"/>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600200"/>
            <a:ext cx="8229600" cy="5029200"/>
          </a:xfrm>
        </p:spPr>
        <p:txBody>
          <a:bodyPr/>
          <a:lstStyle/>
          <a:p>
            <a:pPr marL="457200" indent="-457200" eaLnBrk="1" hangingPunct="1"/>
            <a:r>
              <a:rPr lang="en-US" smtClean="0"/>
              <a:t>Consider your readers.</a:t>
            </a:r>
          </a:p>
          <a:p>
            <a:pPr marL="457200" indent="-457200" eaLnBrk="1" hangingPunct="1"/>
            <a:r>
              <a:rPr lang="en-US" smtClean="0"/>
              <a:t>Consider your workplace context.</a:t>
            </a:r>
          </a:p>
          <a:p>
            <a:pPr marL="457200" indent="-457200" eaLnBrk="1" hangingPunct="1"/>
            <a:r>
              <a:rPr lang="en-US" smtClean="0"/>
              <a:t>Use standard patterns of organization.</a:t>
            </a:r>
          </a:p>
          <a:p>
            <a:pPr marL="457200" indent="-457200" eaLnBrk="1" hangingPunct="1"/>
            <a:r>
              <a:rPr lang="en-US" smtClean="0"/>
              <a:t>Outline your information.</a:t>
            </a:r>
          </a:p>
          <a:p>
            <a:pPr marL="457200" indent="-457200" eaLnBrk="1" hangingPunct="1"/>
            <a:r>
              <a:rPr lang="en-US" smtClean="0"/>
              <a:t>Make the organization visible.</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How Do Organize a Document?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rtlCol="0">
            <a:normAutofit fontScale="92500" lnSpcReduction="10000"/>
          </a:bodyPr>
          <a:lstStyle/>
          <a:p>
            <a:pPr marL="457200" indent="-457200" eaLnBrk="1" fontAlgn="auto" hangingPunct="1">
              <a:spcAft>
                <a:spcPts val="0"/>
              </a:spcAft>
              <a:buFont typeface="Arial" pitchFamily="34" charset="0"/>
              <a:buChar char="•"/>
              <a:defRPr/>
            </a:pPr>
            <a:r>
              <a:rPr lang="en-US" dirty="0" smtClean="0"/>
              <a:t>Can I put important information at the beginning of the document?</a:t>
            </a:r>
          </a:p>
          <a:p>
            <a:pPr marL="457200" indent="-457200" eaLnBrk="1" fontAlgn="auto" hangingPunct="1">
              <a:spcAft>
                <a:spcPts val="0"/>
              </a:spcAft>
              <a:buFont typeface="Arial" pitchFamily="34" charset="0"/>
              <a:buChar char="•"/>
              <a:defRPr/>
            </a:pPr>
            <a:r>
              <a:rPr lang="en-US" dirty="0" smtClean="0"/>
              <a:t>Can I order the information from the simplest to the most complex, the easiest to the most difficult, or the most familiar to the least familiar to clarify it for readers?</a:t>
            </a:r>
          </a:p>
          <a:p>
            <a:pPr marL="457200" indent="-457200" eaLnBrk="1" fontAlgn="auto" hangingPunct="1">
              <a:spcAft>
                <a:spcPts val="0"/>
              </a:spcAft>
              <a:buFont typeface="Arial" pitchFamily="34" charset="0"/>
              <a:buChar char="•"/>
              <a:defRPr/>
            </a:pPr>
            <a:r>
              <a:rPr lang="en-US" dirty="0" smtClean="0"/>
              <a:t>Will readers scan the document or read it selectively?</a:t>
            </a:r>
          </a:p>
          <a:p>
            <a:pPr marL="457200" indent="-457200" eaLnBrk="1" fontAlgn="auto" hangingPunct="1">
              <a:spcAft>
                <a:spcPts val="0"/>
              </a:spcAft>
              <a:buFont typeface="Arial" pitchFamily="34" charset="0"/>
              <a:buChar char="•"/>
              <a:defRPr/>
            </a:pPr>
            <a:r>
              <a:rPr lang="en-US" dirty="0" smtClean="0"/>
              <a:t>Can I begin with the least controversial or surprising information and move to the most controversial or surprising?</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What about Readers Should You Consider?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1600200"/>
            <a:ext cx="8229600" cy="5029200"/>
          </a:xfrm>
        </p:spPr>
        <p:txBody>
          <a:bodyPr/>
          <a:lstStyle/>
          <a:p>
            <a:pPr marL="457200" indent="-457200" eaLnBrk="1" hangingPunct="1"/>
            <a:r>
              <a:rPr lang="en-US" smtClean="0"/>
              <a:t>How will my manager want me to organize the information?</a:t>
            </a:r>
          </a:p>
          <a:p>
            <a:pPr marL="457200" indent="-457200" eaLnBrk="1" hangingPunct="1"/>
            <a:r>
              <a:rPr lang="en-US" smtClean="0"/>
              <a:t>Does my organization have a predetermined organization for similar documents?</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What about Workplace Context Should You Consider?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rtlCol="0">
            <a:normAutofit lnSpcReduction="10000"/>
          </a:bodyPr>
          <a:lstStyle/>
          <a:p>
            <a:pPr marL="457200" indent="-457200" eaLnBrk="1" fontAlgn="auto" hangingPunct="1">
              <a:spcAft>
                <a:spcPts val="0"/>
              </a:spcAft>
              <a:buFont typeface="Arial" pitchFamily="34" charset="0"/>
              <a:buChar char="•"/>
              <a:defRPr/>
            </a:pPr>
            <a:r>
              <a:rPr lang="en-US" dirty="0" smtClean="0"/>
              <a:t>Spatial order</a:t>
            </a:r>
          </a:p>
          <a:p>
            <a:pPr marL="457200" indent="-457200" eaLnBrk="1" fontAlgn="auto" hangingPunct="1">
              <a:spcAft>
                <a:spcPts val="0"/>
              </a:spcAft>
              <a:buFont typeface="Arial" pitchFamily="34" charset="0"/>
              <a:buChar char="•"/>
              <a:defRPr/>
            </a:pPr>
            <a:r>
              <a:rPr lang="en-US" dirty="0" smtClean="0"/>
              <a:t>Chronological order</a:t>
            </a:r>
          </a:p>
          <a:p>
            <a:pPr marL="457200" indent="-457200" eaLnBrk="1" fontAlgn="auto" hangingPunct="1">
              <a:spcAft>
                <a:spcPts val="0"/>
              </a:spcAft>
              <a:buFont typeface="Arial" pitchFamily="34" charset="0"/>
              <a:buChar char="•"/>
              <a:defRPr/>
            </a:pPr>
            <a:r>
              <a:rPr lang="en-US" dirty="0" smtClean="0"/>
              <a:t>General-to-specific order</a:t>
            </a:r>
          </a:p>
          <a:p>
            <a:pPr marL="457200" indent="-457200" eaLnBrk="1" fontAlgn="auto" hangingPunct="1">
              <a:spcAft>
                <a:spcPts val="0"/>
              </a:spcAft>
              <a:buFont typeface="Arial" pitchFamily="34" charset="0"/>
              <a:buChar char="•"/>
              <a:defRPr/>
            </a:pPr>
            <a:r>
              <a:rPr lang="en-US" dirty="0" smtClean="0"/>
              <a:t>Classification</a:t>
            </a:r>
          </a:p>
          <a:p>
            <a:pPr marL="457200" indent="-457200" eaLnBrk="1" fontAlgn="auto" hangingPunct="1">
              <a:spcAft>
                <a:spcPts val="0"/>
              </a:spcAft>
              <a:buFont typeface="Arial" pitchFamily="34" charset="0"/>
              <a:buChar char="•"/>
              <a:defRPr/>
            </a:pPr>
            <a:r>
              <a:rPr lang="en-US" dirty="0" smtClean="0"/>
              <a:t>Partition</a:t>
            </a:r>
          </a:p>
          <a:p>
            <a:pPr marL="457200" indent="-457200" eaLnBrk="1" fontAlgn="auto" hangingPunct="1">
              <a:spcAft>
                <a:spcPts val="0"/>
              </a:spcAft>
              <a:buFont typeface="Arial" pitchFamily="34" charset="0"/>
              <a:buChar char="•"/>
              <a:defRPr/>
            </a:pPr>
            <a:r>
              <a:rPr lang="en-US" dirty="0" smtClean="0"/>
              <a:t>Comparison and contrast</a:t>
            </a:r>
          </a:p>
          <a:p>
            <a:pPr marL="457200" indent="-457200" eaLnBrk="1" fontAlgn="auto" hangingPunct="1">
              <a:spcAft>
                <a:spcPts val="0"/>
              </a:spcAft>
              <a:buFont typeface="Arial" pitchFamily="34" charset="0"/>
              <a:buChar char="•"/>
              <a:defRPr/>
            </a:pPr>
            <a:r>
              <a:rPr lang="en-US" dirty="0" smtClean="0"/>
              <a:t>Problem and solution</a:t>
            </a:r>
          </a:p>
          <a:p>
            <a:pPr marL="457200" indent="-457200" eaLnBrk="1" fontAlgn="auto" hangingPunct="1">
              <a:spcAft>
                <a:spcPts val="0"/>
              </a:spcAft>
              <a:buFont typeface="Arial" pitchFamily="34" charset="0"/>
              <a:buChar char="•"/>
              <a:defRPr/>
            </a:pPr>
            <a:r>
              <a:rPr lang="en-US" dirty="0" smtClean="0"/>
              <a:t>Cause and effect</a:t>
            </a:r>
          </a:p>
          <a:p>
            <a:pPr marL="457200" indent="-457200" eaLnBrk="1" fontAlgn="auto" hangingPunct="1">
              <a:spcAft>
                <a:spcPts val="0"/>
              </a:spcAft>
              <a:buFont typeface="Arial" pitchFamily="34" charset="0"/>
              <a:buChar char="•"/>
              <a:defRPr/>
            </a:pPr>
            <a:r>
              <a:rPr lang="en-US" dirty="0" smtClean="0"/>
              <a:t>Order of importance</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What Are the Standard Patterns of Organization?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6"/>
          <p:cNvSpPr>
            <a:spLocks noGrp="1"/>
          </p:cNvSpPr>
          <p:nvPr>
            <p:ph idx="1"/>
          </p:nvPr>
        </p:nvSpPr>
        <p:spPr/>
        <p:txBody>
          <a:bodyPr/>
          <a:lstStyle/>
          <a:p>
            <a:pPr marL="457200" indent="-457200" eaLnBrk="1" hangingPunct="1"/>
            <a:r>
              <a:rPr lang="en-US" smtClean="0"/>
              <a:t>Informal outline</a:t>
            </a:r>
          </a:p>
          <a:p>
            <a:pPr marL="914400" lvl="1" indent="-457200" eaLnBrk="1" hangingPunct="1"/>
            <a:r>
              <a:rPr lang="en-US" smtClean="0"/>
              <a:t>A list of initial thoughts and pieces of information  written without necessarily being organized, parallel, or in complete sentences</a:t>
            </a:r>
          </a:p>
          <a:p>
            <a:pPr marL="457200" indent="-457200" eaLnBrk="1" hangingPunct="1"/>
            <a:r>
              <a:rPr lang="en-US" smtClean="0"/>
              <a:t>Formal outline</a:t>
            </a:r>
          </a:p>
          <a:p>
            <a:pPr marL="914400" lvl="1" indent="-457200" eaLnBrk="1" hangingPunct="1"/>
            <a:r>
              <a:rPr lang="en-US" smtClean="0"/>
              <a:t>A list of ideas that establishes a hierarchy of information by using numbered or lettered topics and subtopics and parallel structure</a:t>
            </a:r>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lnSpcReduction="10000"/>
          </a:bodyPr>
          <a:lstStyle/>
          <a:p>
            <a:pPr marL="341313" fontAlgn="auto">
              <a:spcAft>
                <a:spcPts val="0"/>
              </a:spcAft>
              <a:defRPr/>
            </a:pPr>
            <a:r>
              <a:rPr lang="en-US" sz="4400" dirty="0">
                <a:solidFill>
                  <a:srgbClr val="9E012F"/>
                </a:solidFill>
                <a:latin typeface="+mj-lt"/>
                <a:ea typeface="+mj-ea"/>
                <a:cs typeface="+mj-cs"/>
              </a:rPr>
              <a:t>How Do You Outline Your Information?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rtlCol="0">
            <a:noAutofit/>
          </a:bodyPr>
          <a:lstStyle/>
          <a:p>
            <a:pPr eaLnBrk="1" fontAlgn="auto" hangingPunct="1">
              <a:spcAft>
                <a:spcPts val="0"/>
              </a:spcAft>
              <a:buFont typeface="Arial" pitchFamily="34" charset="0"/>
              <a:buNone/>
              <a:defRPr/>
            </a:pPr>
            <a:r>
              <a:rPr lang="en-US" sz="2400" b="1" dirty="0" smtClean="0"/>
              <a:t>Topic: Theories on the Cause </a:t>
            </a:r>
          </a:p>
          <a:p>
            <a:pPr eaLnBrk="1" fontAlgn="auto" hangingPunct="1">
              <a:spcAft>
                <a:spcPts val="0"/>
              </a:spcAft>
              <a:buFont typeface="Arial" pitchFamily="34" charset="0"/>
              <a:buNone/>
              <a:defRPr/>
            </a:pPr>
            <a:r>
              <a:rPr lang="en-US" sz="2400" b="1" dirty="0" smtClean="0"/>
              <a:t>of Autism</a:t>
            </a:r>
          </a:p>
          <a:p>
            <a:pPr marL="457200" indent="-457200" eaLnBrk="1" fontAlgn="auto" hangingPunct="1">
              <a:spcAft>
                <a:spcPts val="0"/>
              </a:spcAft>
              <a:buFont typeface="Arial" pitchFamily="34" charset="0"/>
              <a:buChar char="•"/>
              <a:defRPr/>
            </a:pPr>
            <a:r>
              <a:rPr lang="en-US" sz="2400" dirty="0" smtClean="0"/>
              <a:t>first thought that mothers who withheld affection caused it</a:t>
            </a:r>
          </a:p>
          <a:p>
            <a:pPr marL="457200" indent="-457200" eaLnBrk="1" fontAlgn="auto" hangingPunct="1">
              <a:spcAft>
                <a:spcPts val="0"/>
              </a:spcAft>
              <a:buFont typeface="Arial" pitchFamily="34" charset="0"/>
              <a:buChar char="•"/>
              <a:defRPr/>
            </a:pPr>
            <a:r>
              <a:rPr lang="en-US" sz="2400" dirty="0" smtClean="0"/>
              <a:t>remains controversial whether vaccines play a part</a:t>
            </a:r>
          </a:p>
          <a:p>
            <a:pPr marL="457200" indent="-457200" eaLnBrk="1" fontAlgn="auto" hangingPunct="1">
              <a:spcAft>
                <a:spcPts val="0"/>
              </a:spcAft>
              <a:buFont typeface="Arial" pitchFamily="34" charset="0"/>
              <a:buChar char="•"/>
              <a:defRPr/>
            </a:pPr>
            <a:r>
              <a:rPr lang="en-US" sz="2400" dirty="0" smtClean="0"/>
              <a:t>theories on environmental causes include everything from viral infections to rain!</a:t>
            </a:r>
          </a:p>
          <a:p>
            <a:pPr marL="457200" indent="-457200" eaLnBrk="1" fontAlgn="auto" hangingPunct="1">
              <a:spcAft>
                <a:spcPts val="0"/>
              </a:spcAft>
              <a:buFont typeface="Arial" pitchFamily="34" charset="0"/>
              <a:buChar char="•"/>
              <a:defRPr/>
            </a:pPr>
            <a:endParaRPr lang="en-US" sz="2400" dirty="0" smtClean="0"/>
          </a:p>
          <a:p>
            <a:pPr marL="457200" indent="-457200" eaLnBrk="1" fontAlgn="auto" hangingPunct="1">
              <a:spcAft>
                <a:spcPts val="0"/>
              </a:spcAft>
              <a:buFont typeface="Arial" pitchFamily="34" charset="0"/>
              <a:buChar char="•"/>
              <a:defRPr/>
            </a:pPr>
            <a:endParaRPr lang="en-US" sz="2400" dirty="0" smtClean="0"/>
          </a:p>
        </p:txBody>
      </p:sp>
      <p:sp>
        <p:nvSpPr>
          <p:cNvPr id="30722" name="Content Placeholder 7"/>
          <p:cNvSpPr>
            <a:spLocks noGrp="1"/>
          </p:cNvSpPr>
          <p:nvPr>
            <p:ph sz="half" idx="2"/>
          </p:nvPr>
        </p:nvSpPr>
        <p:spPr>
          <a:xfrm>
            <a:off x="4648200" y="1600200"/>
            <a:ext cx="4038600" cy="4876800"/>
          </a:xfrm>
        </p:spPr>
        <p:txBody>
          <a:bodyPr/>
          <a:lstStyle/>
          <a:p>
            <a:pPr marL="457200" indent="-457200" eaLnBrk="1" hangingPunct="1">
              <a:tabLst>
                <a:tab pos="457200" algn="l"/>
              </a:tabLst>
            </a:pPr>
            <a:r>
              <a:rPr lang="en-US" sz="2400" smtClean="0"/>
              <a:t>largely heritable, according to studies</a:t>
            </a:r>
          </a:p>
          <a:p>
            <a:pPr marL="457200" indent="-457200" eaLnBrk="1" hangingPunct="1">
              <a:tabLst>
                <a:tab pos="457200" algn="l"/>
              </a:tabLst>
            </a:pPr>
            <a:r>
              <a:rPr lang="en-US" sz="2400" smtClean="0"/>
              <a:t>could it be that a person has a genetic predisposition toward it and then something in that person’s environment triggers its development?</a:t>
            </a:r>
          </a:p>
          <a:p>
            <a:pPr marL="457200" indent="-457200" eaLnBrk="1" hangingPunct="1">
              <a:tabLst>
                <a:tab pos="457200" algn="l"/>
              </a:tabLst>
            </a:pPr>
            <a:endParaRPr lang="en-US" sz="2400" smtClean="0"/>
          </a:p>
          <a:p>
            <a:pPr marL="457200" indent="-457200" eaLnBrk="1" hangingPunct="1">
              <a:tabLst>
                <a:tab pos="457200" algn="l"/>
              </a:tabLst>
            </a:pPr>
            <a:endParaRPr lang="en-US" sz="2400" smtClean="0"/>
          </a:p>
        </p:txBody>
      </p:sp>
      <p:cxnSp>
        <p:nvCxnSpPr>
          <p:cNvPr id="4" name="Straight Connector 3"/>
          <p:cNvCxnSpPr/>
          <p:nvPr/>
        </p:nvCxnSpPr>
        <p:spPr>
          <a:xfrm>
            <a:off x="0" y="1371600"/>
            <a:ext cx="9144000" cy="1588"/>
          </a:xfrm>
          <a:prstGeom prst="line">
            <a:avLst/>
          </a:prstGeom>
          <a:ln w="63500">
            <a:solidFill>
              <a:srgbClr val="2D6897"/>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0"/>
            <a:ext cx="9144000" cy="1417638"/>
          </a:xfrm>
          <a:prstGeom prst="rect">
            <a:avLst/>
          </a:prstGeom>
        </p:spPr>
        <p:txBody>
          <a:bodyPr anchor="ctr">
            <a:normAutofit/>
          </a:bodyPr>
          <a:lstStyle/>
          <a:p>
            <a:pPr marL="341313" fontAlgn="auto">
              <a:spcAft>
                <a:spcPts val="0"/>
              </a:spcAft>
              <a:defRPr/>
            </a:pPr>
            <a:r>
              <a:rPr lang="en-US" sz="4400" dirty="0">
                <a:solidFill>
                  <a:srgbClr val="9E012F"/>
                </a:solidFill>
                <a:latin typeface="+mj-lt"/>
                <a:ea typeface="+mj-ea"/>
                <a:cs typeface="+mj-cs"/>
              </a:rPr>
              <a:t>Informal Outline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What Is Technical Communication?&amp;quot;&quot;/&gt;&lt;property id=&quot;20307&quot; value=&quot;257&quot;/&gt;&lt;/object&gt;&lt;object type=&quot;3&quot; unique_id=&quot;10006&quot;&gt;&lt;property id=&quot;20148&quot; value=&quot;5&quot;/&gt;&lt;property id=&quot;20300&quot; value=&quot;Slide 3 - &amp;quot;What Is Technical Communication?&amp;quot;&quot;/&gt;&lt;property id=&quot;20307&quot; value=&quot;261&quot;/&gt;&lt;/object&gt;&lt;object type=&quot;3&quot; unique_id=&quot;10007&quot;&gt;&lt;property id=&quot;20148&quot; value=&quot;5&quot;/&gt;&lt;property id=&quot;20300&quot; value=&quot;Slide 6 - &amp;quot;Who Creates Technical &amp;#x0D;&amp;#x0A;Communication?&amp;quot;&quot;/&gt;&lt;property id=&quot;20307&quot; value=&quot;258&quot;/&gt;&lt;/object&gt;&lt;object type=&quot;3&quot; unique_id=&quot;10008&quot;&gt;&lt;property id=&quot;20148&quot; value=&quot;5&quot;/&gt;&lt;property id=&quot;20300&quot; value=&quot;Slide 14&quot;/&gt;&lt;property id=&quot;20307&quot; value=&quot;259&quot;/&gt;&lt;/object&gt;&lt;object type=&quot;3&quot; unique_id=&quot;10009&quot;&gt;&lt;property id=&quot;20148&quot; value=&quot;5&quot;/&gt;&lt;property id=&quot;20300&quot; value=&quot;Slide 15 - &amp;quot;What Are the Characteristics of Effective Technical Communication?&amp;quot;&quot;/&gt;&lt;property id=&quot;20307&quot; value=&quot;260&quot;/&gt;&lt;/object&gt;&lt;object type=&quot;3&quot; unique_id=&quot;10082&quot;&gt;&lt;property id=&quot;20148&quot; value=&quot;5&quot;/&gt;&lt;property id=&quot;20300&quot; value=&quot;Slide 4 - &amp;quot;What Is Technical Communication?&amp;quot;&quot;/&gt;&lt;property id=&quot;20307&quot; value=&quot;262&quot;/&gt;&lt;/object&gt;&lt;object type=&quot;3&quot; unique_id=&quot;10083&quot;&gt;&lt;property id=&quot;20148&quot; value=&quot;5&quot;/&gt;&lt;property id=&quot;20300&quot; value=&quot;Slide 5 - &amp;quot;What Is Technical Communication?&amp;quot;&quot;/&gt;&lt;property id=&quot;20307&quot; value=&quot;263&quot;/&gt;&lt;/object&gt;&lt;object type=&quot;3&quot; unique_id=&quot;10084&quot;&gt;&lt;property id=&quot;20148&quot; value=&quot;5&quot;/&gt;&lt;property id=&quot;20300&quot; value=&quot;Slide 11 - &amp;quot;Why Is It Important to Your Career?&amp;quot;&quot;/&gt;&lt;property id=&quot;20307&quot; value=&quot;264&quot;/&gt;&lt;/object&gt;&lt;object type=&quot;3&quot; unique_id=&quot;10261&quot;&gt;&lt;property id=&quot;20148&quot; value=&quot;5&quot;/&gt;&lt;property id=&quot;20300&quot; value=&quot;Slide 12 - &amp;quot;Why Is It Important to Your Career?&amp;quot;&quot;/&gt;&lt;property id=&quot;20307&quot; value=&quot;265&quot;/&gt;&lt;/object&gt;&lt;object type=&quot;3&quot; unique_id=&quot;10334&quot;&gt;&lt;property id=&quot;20148&quot; value=&quot;5&quot;/&gt;&lt;property id=&quot;20300&quot; value=&quot;Slide 13 - &amp;quot;Why Is It Important to Your Career?&amp;quot;&quot;/&gt;&lt;property id=&quot;20307&quot; value=&quot;266&quot;/&gt;&lt;/object&gt;&lt;object type=&quot;3&quot; unique_id=&quot;10478&quot;&gt;&lt;property id=&quot;20148&quot; value=&quot;5&quot;/&gt;&lt;property id=&quot;20300&quot; value=&quot;Slide 7 - &amp;quot;When Will You Create It?&amp;quot;&quot;/&gt;&lt;property id=&quot;20307&quot; value=&quot;267&quot;/&gt;&lt;/object&gt;&lt;object type=&quot;3&quot; unique_id=&quot;10521&quot;&gt;&lt;property id=&quot;20148&quot; value=&quot;5&quot;/&gt;&lt;property id=&quot;20300&quot; value=&quot;Slide 9 - &amp;quot;When Will You Create It?&amp;quot;&quot;/&gt;&lt;property id=&quot;20307&quot; value=&quot;268&quot;/&gt;&lt;/object&gt;&lt;object type=&quot;3&quot; unique_id=&quot;10657&quot;&gt;&lt;property id=&quot;20148&quot; value=&quot;5&quot;/&gt;&lt;property id=&quot;20300&quot; value=&quot;Slide 8 - &amp;quot;When Will You Create It?&amp;quot;&quot;/&gt;&lt;property id=&quot;20307&quot; value=&quot;269&quot;/&gt;&lt;/object&gt;&lt;object type=&quot;3&quot; unique_id=&quot;10674&quot;&gt;&lt;property id=&quot;20148&quot; value=&quot;5&quot;/&gt;&lt;property id=&quot;20300&quot; value=&quot;Slide 10 - &amp;quot;When Will You Create It?&amp;quot;&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15158</TotalTime>
  <Words>1328</Words>
  <Application>Microsoft Office PowerPoint</Application>
  <PresentationFormat>On-screen Show (4:3)</PresentationFormat>
  <Paragraphs>281</Paragraphs>
  <Slides>34</Slides>
  <Notes>34</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34</vt:i4>
      </vt:variant>
    </vt:vector>
  </HeadingPairs>
  <TitlesOfParts>
    <vt:vector size="39" baseType="lpstr">
      <vt:lpstr>Arial</vt:lpstr>
      <vt:lpstr>Calibri</vt:lpstr>
      <vt:lpstr>Tahoma</vt:lpstr>
      <vt:lpstr>Arial Black</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1</dc:title>
  <dc:creator>Aundrea</dc:creator>
  <cp:lastModifiedBy>Kendra Miller</cp:lastModifiedBy>
  <cp:revision>1055</cp:revision>
  <dcterms:created xsi:type="dcterms:W3CDTF">2008-07-31T14:46:12Z</dcterms:created>
  <dcterms:modified xsi:type="dcterms:W3CDTF">2009-08-20T18:23:42Z</dcterms:modified>
</cp:coreProperties>
</file>