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77" r:id="rId3"/>
    <p:sldId id="257" r:id="rId4"/>
    <p:sldId id="278" r:id="rId5"/>
    <p:sldId id="279" r:id="rId6"/>
    <p:sldId id="286" r:id="rId7"/>
    <p:sldId id="280" r:id="rId8"/>
    <p:sldId id="287" r:id="rId9"/>
    <p:sldId id="281" r:id="rId10"/>
    <p:sldId id="288" r:id="rId11"/>
    <p:sldId id="282" r:id="rId12"/>
    <p:sldId id="289" r:id="rId13"/>
    <p:sldId id="302" r:id="rId14"/>
    <p:sldId id="283" r:id="rId15"/>
    <p:sldId id="292" r:id="rId16"/>
    <p:sldId id="293" r:id="rId17"/>
    <p:sldId id="261" r:id="rId18"/>
    <p:sldId id="284" r:id="rId19"/>
    <p:sldId id="295" r:id="rId20"/>
    <p:sldId id="294" r:id="rId21"/>
    <p:sldId id="296" r:id="rId22"/>
    <p:sldId id="297" r:id="rId23"/>
    <p:sldId id="290" r:id="rId24"/>
    <p:sldId id="262" r:id="rId25"/>
    <p:sldId id="298" r:id="rId26"/>
    <p:sldId id="263" r:id="rId27"/>
    <p:sldId id="299" r:id="rId28"/>
    <p:sldId id="300" r:id="rId29"/>
    <p:sldId id="258" r:id="rId30"/>
    <p:sldId id="267" r:id="rId31"/>
    <p:sldId id="301" r:id="rId32"/>
    <p:sldId id="276" r:id="rId33"/>
  </p:sldIdLst>
  <p:sldSz cx="9144000" cy="6858000" type="screen4x3"/>
  <p:notesSz cx="6858000" cy="9144000"/>
  <p:custDataLst>
    <p:tags r:id="rId3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012F"/>
    <a:srgbClr val="2D6897"/>
    <a:srgbClr val="B1C1D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33" autoAdjust="0"/>
  </p:normalViewPr>
  <p:slideViewPr>
    <p:cSldViewPr>
      <p:cViewPr varScale="1">
        <p:scale>
          <a:sx n="78" d="100"/>
          <a:sy n="78" d="100"/>
        </p:scale>
        <p:origin x="-90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F237CBE-CDF7-4831-B7EB-3B7516317DCD}" type="datetimeFigureOut">
              <a:rPr lang="en-US"/>
              <a:pPr>
                <a:defRPr/>
              </a:pPr>
              <a:t>7/6/2009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37613C9-9227-4C63-9AFB-49E680D481A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97E78B-0B27-4881-B0FA-7CBF37151363}"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F51A81-0B89-417E-85AC-B09735B36909}"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FAD584-F929-4A87-8C84-9F766F086670}"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DF8359-BE89-4DBD-BF06-15338109C1C5}"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896354-202D-4F4E-8472-41AD86DDE302}"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A4B561-40F6-4A76-925C-4C7CF86D12D0}"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1C4839-91AC-491E-B516-F8F57FFE5F10}" type="slidenum">
              <a:rPr lang="en-US">
                <a:cs typeface="Arial" charset="0"/>
              </a:rPr>
              <a:pPr fontAlgn="base">
                <a:spcBef>
                  <a:spcPct val="0"/>
                </a:spcBef>
                <a:spcAft>
                  <a:spcPct val="0"/>
                </a:spcAft>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1F91AE-5048-4D66-9207-73FB9303B5E5}" type="slidenum">
              <a:rPr lang="en-US">
                <a:cs typeface="Arial" charset="0"/>
              </a:rPr>
              <a:pPr fontAlgn="base">
                <a:spcBef>
                  <a:spcPct val="0"/>
                </a:spcBef>
                <a:spcAft>
                  <a:spcPct val="0"/>
                </a:spcAft>
              </a:pPr>
              <a:t>16</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DD3833-3C4D-4277-ABA0-7C995AF6EFF3}" type="slidenum">
              <a:rPr lang="en-US">
                <a:cs typeface="Arial" charset="0"/>
              </a:rPr>
              <a:pPr fontAlgn="base">
                <a:spcBef>
                  <a:spcPct val="0"/>
                </a:spcBef>
                <a:spcAft>
                  <a:spcPct val="0"/>
                </a:spcAft>
              </a:pPr>
              <a:t>17</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689D35-BBC8-49C5-B3A5-F5982DF0E51A}" type="slidenum">
              <a:rPr lang="en-US">
                <a:cs typeface="Arial" charset="0"/>
              </a:rPr>
              <a:pPr fontAlgn="base">
                <a:spcBef>
                  <a:spcPct val="0"/>
                </a:spcBef>
                <a:spcAft>
                  <a:spcPct val="0"/>
                </a:spcAft>
              </a:pPr>
              <a:t>18</a:t>
            </a:fld>
            <a:endParaRPr lang="en-US">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2F0C58-7863-4A2D-ACF0-7C64B9D8D28C}" type="slidenum">
              <a:rPr lang="en-US">
                <a:cs typeface="Arial" charset="0"/>
              </a:rPr>
              <a:pPr fontAlgn="base">
                <a:spcBef>
                  <a:spcPct val="0"/>
                </a:spcBef>
                <a:spcAft>
                  <a:spcPct val="0"/>
                </a:spcAft>
              </a:pPr>
              <a:t>19</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C587C2-4C59-44BD-A4CE-9F9F67F4350C}" type="slidenum">
              <a:rPr lang="en-US">
                <a:cs typeface="Arial" charset="0"/>
              </a:rPr>
              <a:pPr fontAlgn="base">
                <a:spcBef>
                  <a:spcPct val="0"/>
                </a:spcBef>
                <a:spcAft>
                  <a:spcPct val="0"/>
                </a:spcAft>
              </a:pPr>
              <a:t>20</a:t>
            </a:fld>
            <a:endParaRPr lang="en-US">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5CB090-EC54-4E9B-BEBF-11B36BB01971}" type="slidenum">
              <a:rPr lang="en-US">
                <a:cs typeface="Arial" charset="0"/>
              </a:rPr>
              <a:pPr fontAlgn="base">
                <a:spcBef>
                  <a:spcPct val="0"/>
                </a:spcBef>
                <a:spcAft>
                  <a:spcPct val="0"/>
                </a:spcAft>
              </a:pPr>
              <a:t>21</a:t>
            </a:fld>
            <a:endParaRPr lang="en-US">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426F73-E245-4AB3-8B76-31F982A6B537}" type="slidenum">
              <a:rPr lang="en-US">
                <a:cs typeface="Arial" charset="0"/>
              </a:rPr>
              <a:pPr fontAlgn="base">
                <a:spcBef>
                  <a:spcPct val="0"/>
                </a:spcBef>
                <a:spcAft>
                  <a:spcPct val="0"/>
                </a:spcAft>
              </a:pPr>
              <a:t>22</a:t>
            </a:fld>
            <a:endParaRPr lang="en-US">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50DF54-6BA1-4E1B-A9FF-FAD649344C8E}" type="slidenum">
              <a:rPr lang="en-US">
                <a:cs typeface="Arial" charset="0"/>
              </a:rPr>
              <a:pPr fontAlgn="base">
                <a:spcBef>
                  <a:spcPct val="0"/>
                </a:spcBef>
                <a:spcAft>
                  <a:spcPct val="0"/>
                </a:spcAft>
              </a:pPr>
              <a:t>23</a:t>
            </a:fld>
            <a:endParaRPr lang="en-US">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687FFCD-D3CD-4BC1-92DF-D0AE67A17B64}" type="slidenum">
              <a:rPr lang="en-US">
                <a:cs typeface="Arial" charset="0"/>
              </a:rPr>
              <a:pPr fontAlgn="base">
                <a:spcBef>
                  <a:spcPct val="0"/>
                </a:spcBef>
                <a:spcAft>
                  <a:spcPct val="0"/>
                </a:spcAft>
              </a:pPr>
              <a:t>24</a:t>
            </a:fld>
            <a:endParaRPr lang="en-US">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F48E96-3CCC-45E4-8F15-50E2B7F94F3B}" type="slidenum">
              <a:rPr lang="en-US">
                <a:cs typeface="Arial" charset="0"/>
              </a:rPr>
              <a:pPr fontAlgn="base">
                <a:spcBef>
                  <a:spcPct val="0"/>
                </a:spcBef>
                <a:spcAft>
                  <a:spcPct val="0"/>
                </a:spcAft>
              </a:pPr>
              <a:t>25</a:t>
            </a:fld>
            <a:endParaRPr lang="en-US">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D4FDCB-4C24-4BC5-B811-D2D2DA92E285}" type="slidenum">
              <a:rPr lang="en-US">
                <a:cs typeface="Arial" charset="0"/>
              </a:rPr>
              <a:pPr fontAlgn="base">
                <a:spcBef>
                  <a:spcPct val="0"/>
                </a:spcBef>
                <a:spcAft>
                  <a:spcPct val="0"/>
                </a:spcAft>
              </a:pPr>
              <a:t>26</a:t>
            </a:fld>
            <a:endParaRPr lang="en-US">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13C68C-3B52-408D-928A-D59C4ABBD3D2}" type="slidenum">
              <a:rPr lang="en-US">
                <a:cs typeface="Arial" charset="0"/>
              </a:rPr>
              <a:pPr fontAlgn="base">
                <a:spcBef>
                  <a:spcPct val="0"/>
                </a:spcBef>
                <a:spcAft>
                  <a:spcPct val="0"/>
                </a:spcAft>
              </a:pPr>
              <a:t>27</a:t>
            </a:fld>
            <a:endParaRPr lang="en-US">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04CFE9-9FDB-4980-86A7-17968AEBCFE9}" type="slidenum">
              <a:rPr lang="en-US">
                <a:cs typeface="Arial" charset="0"/>
              </a:rPr>
              <a:pPr fontAlgn="base">
                <a:spcBef>
                  <a:spcPct val="0"/>
                </a:spcBef>
                <a:spcAft>
                  <a:spcPct val="0"/>
                </a:spcAft>
              </a:pPr>
              <a:t>28</a:t>
            </a:fld>
            <a:endParaRPr lang="en-US">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2EAABF-9A85-4C3B-A8E9-61D19A2E9CB8}" type="slidenum">
              <a:rPr lang="en-US">
                <a:cs typeface="Arial" charset="0"/>
              </a:rPr>
              <a:pPr fontAlgn="base">
                <a:spcBef>
                  <a:spcPct val="0"/>
                </a:spcBef>
                <a:spcAft>
                  <a:spcPct val="0"/>
                </a:spcAft>
              </a:pPr>
              <a:t>29</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782563-332D-4F2C-A51B-EF95E50A3F29}"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680307-C350-4EA7-8074-13072B7B8733}" type="slidenum">
              <a:rPr lang="en-US">
                <a:cs typeface="Arial" charset="0"/>
              </a:rPr>
              <a:pPr fontAlgn="base">
                <a:spcBef>
                  <a:spcPct val="0"/>
                </a:spcBef>
                <a:spcAft>
                  <a:spcPct val="0"/>
                </a:spcAft>
              </a:pPr>
              <a:t>30</a:t>
            </a:fld>
            <a:endParaRPr lang="en-US">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DEAF752-EB29-4E90-AA2D-4724B1007776}" type="slidenum">
              <a:rPr lang="en-US">
                <a:cs typeface="Arial" charset="0"/>
              </a:rPr>
              <a:pPr fontAlgn="base">
                <a:spcBef>
                  <a:spcPct val="0"/>
                </a:spcBef>
                <a:spcAft>
                  <a:spcPct val="0"/>
                </a:spcAft>
              </a:pPr>
              <a:t>31</a:t>
            </a:fld>
            <a:endParaRPr lang="en-US">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6BF566-BAC5-4629-8C47-F9D8199B6DC1}"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C09BE3-9EAA-4581-A714-D4882B493B9E}"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5BF54B-D311-4F45-A949-28ACA56642BF}"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36F2AF-71AA-4BC3-A8EF-BE622E7F556A}"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934F39-CB3C-474E-9CE3-E6AC84BC8A5A}"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595374-15BC-4407-8D14-6027A4FFA5CE}"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B0B89E7-64CB-40B6-B729-7D269423E2A3}" type="datetimeFigureOut">
              <a:rPr lang="en-US"/>
              <a:pPr>
                <a:defRPr/>
              </a:pPr>
              <a:t>7/6/2009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DD5D73-C526-49E3-BB18-9F68481FBE7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57BE56-E1B5-4721-A43C-672DD79D3453}" type="datetimeFigureOut">
              <a:rPr lang="en-US"/>
              <a:pPr>
                <a:defRPr/>
              </a:pPr>
              <a:t>7/6/2009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E83AAF-3255-490B-806E-C9734E2DA9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877800-C06F-4347-B307-932A8BA61151}" type="datetimeFigureOut">
              <a:rPr lang="en-US"/>
              <a:pPr>
                <a:defRPr/>
              </a:pPr>
              <a:t>7/6/2009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83B123-80A4-428F-B9AF-9E2DC1F1D7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D6C460-48EF-4F91-B6F7-6022FDD4C78A}" type="datetimeFigureOut">
              <a:rPr lang="en-US"/>
              <a:pPr>
                <a:defRPr/>
              </a:pPr>
              <a:t>7/6/2009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F8FA3F-4FBC-4333-A399-8F41CDA1F8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6CEF52E-7DA8-4B1E-B90A-7D36616B2A8C}" type="datetimeFigureOut">
              <a:rPr lang="en-US"/>
              <a:pPr>
                <a:defRPr/>
              </a:pPr>
              <a:t>7/6/2009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D12365-490E-4FAE-80CF-77B27C41C60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73D744E-05C2-433B-B0E8-06B6FF7C0DE2}" type="datetimeFigureOut">
              <a:rPr lang="en-US"/>
              <a:pPr>
                <a:defRPr/>
              </a:pPr>
              <a:t>7/6/2009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29F6AF-53DA-4C99-AD47-DDBFB10C75D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638C90-2529-4882-968B-50AB363B63DB}" type="datetimeFigureOut">
              <a:rPr lang="en-US"/>
              <a:pPr>
                <a:defRPr/>
              </a:pPr>
              <a:t>7/6/2009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2F0187A-D877-4851-8E2B-D806FE0CCFA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26231E5-9901-47A5-81F8-A3B5F4258EBB}" type="datetimeFigureOut">
              <a:rPr lang="en-US"/>
              <a:pPr>
                <a:defRPr/>
              </a:pPr>
              <a:t>7/6/2009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02AB14-5D11-40E1-958A-7FE837594DA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16A22CD-6BD5-4D8D-B08E-70645E91ACD7}" type="datetimeFigureOut">
              <a:rPr lang="en-US"/>
              <a:pPr>
                <a:defRPr/>
              </a:pPr>
              <a:t>7/6/2009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880C811-752C-49D1-A870-D3CB061177C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166FCB-154E-4669-9767-85FB9ACDF7D8}" type="datetimeFigureOut">
              <a:rPr lang="en-US"/>
              <a:pPr>
                <a:defRPr/>
              </a:pPr>
              <a:t>7/6/2009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7F319A-2B8E-4700-9353-9088512ED2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129B15-8B44-4BA1-9D13-A72728A607C6}" type="datetimeFigureOut">
              <a:rPr lang="en-US"/>
              <a:pPr>
                <a:defRPr/>
              </a:pPr>
              <a:t>7/6/2009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EE0C1F-D582-4054-8B91-2CB52C7A25D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2EF50F5-E9FB-4CCB-819C-9534EBCCE19C}" type="datetimeFigureOut">
              <a:rPr lang="en-US"/>
              <a:pPr>
                <a:defRPr/>
              </a:pPr>
              <a:t>7/6/2009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D3440EF-5D7B-4E93-A7F0-6F98865995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hapter_8_Graphic.jpg"/>
          <p:cNvPicPr>
            <a:picLocks noChangeAspect="1"/>
          </p:cNvPicPr>
          <p:nvPr/>
        </p:nvPicPr>
        <p:blipFill>
          <a:blip r:embed="rId3">
            <a:duotone>
              <a:schemeClr val="bg2">
                <a:shade val="45000"/>
                <a:satMod val="135000"/>
              </a:schemeClr>
              <a:prstClr val="white"/>
            </a:duotone>
          </a:blip>
          <a:stretch>
            <a:fillRect/>
          </a:stretch>
        </p:blipFill>
        <p:spPr>
          <a:xfrm>
            <a:off x="685800" y="685800"/>
            <a:ext cx="7924800" cy="5486400"/>
          </a:xfrm>
          <a:prstGeom prst="rect">
            <a:avLst/>
          </a:prstGeom>
        </p:spPr>
      </p:pic>
      <p:sp>
        <p:nvSpPr>
          <p:cNvPr id="14338" name="Subtitle 2"/>
          <p:cNvSpPr>
            <a:spLocks noGrp="1"/>
          </p:cNvSpPr>
          <p:nvPr>
            <p:ph type="subTitle" idx="1"/>
          </p:nvPr>
        </p:nvSpPr>
        <p:spPr>
          <a:xfrm>
            <a:off x="1447800" y="1828800"/>
            <a:ext cx="6400800" cy="1752600"/>
          </a:xfrm>
        </p:spPr>
        <p:txBody>
          <a:bodyPr/>
          <a:lstStyle/>
          <a:p>
            <a:pPr algn="l"/>
            <a:r>
              <a:rPr lang="en-US" sz="5400" b="1" smtClean="0">
                <a:solidFill>
                  <a:srgbClr val="9E012F"/>
                </a:solidFill>
                <a:cs typeface="Tahoma" pitchFamily="34" charset="0"/>
              </a:rPr>
              <a:t>Using Reader-Focused Language</a:t>
            </a:r>
          </a:p>
        </p:txBody>
      </p:sp>
      <p:sp>
        <p:nvSpPr>
          <p:cNvPr id="5" name="Title 1"/>
          <p:cNvSpPr txBox="1">
            <a:spLocks/>
          </p:cNvSpPr>
          <p:nvPr/>
        </p:nvSpPr>
        <p:spPr>
          <a:xfrm>
            <a:off x="0" y="6172200"/>
            <a:ext cx="9144000" cy="685800"/>
          </a:xfrm>
          <a:prstGeom prst="rect">
            <a:avLst/>
          </a:prstGeom>
          <a:solidFill>
            <a:srgbClr val="2D6897"/>
          </a:solidFill>
        </p:spPr>
        <p:txBody>
          <a:bodyPr anchor="ctr">
            <a:normAutofit/>
          </a:bodyPr>
          <a:lstStyle/>
          <a:p>
            <a:pPr algn="ctr" fontAlgn="auto">
              <a:spcAft>
                <a:spcPts val="0"/>
              </a:spcAft>
              <a:defRPr/>
            </a:pPr>
            <a:r>
              <a:rPr lang="en-US" sz="2400" dirty="0">
                <a:solidFill>
                  <a:srgbClr val="B1C1D9"/>
                </a:solidFill>
                <a:latin typeface="Arial Black" pitchFamily="34" charset="0"/>
                <a:ea typeface="+mj-ea"/>
                <a:cs typeface="Arial" pitchFamily="34" charset="0"/>
              </a:rPr>
              <a:t>C    H    A    P    T    E    R      8 </a:t>
            </a:r>
          </a:p>
        </p:txBody>
      </p:sp>
      <p:sp>
        <p:nvSpPr>
          <p:cNvPr id="10" name="Rectangle 9"/>
          <p:cNvSpPr/>
          <p:nvPr/>
        </p:nvSpPr>
        <p:spPr>
          <a:xfrm>
            <a:off x="0" y="0"/>
            <a:ext cx="685800" cy="6858000"/>
          </a:xfrm>
          <a:prstGeom prst="rect">
            <a:avLst/>
          </a:prstGeom>
          <a:solidFill>
            <a:srgbClr val="2D68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458200" y="0"/>
            <a:ext cx="685800" cy="6858000"/>
          </a:xfrm>
          <a:prstGeom prst="rect">
            <a:avLst/>
          </a:prstGeom>
          <a:solidFill>
            <a:srgbClr val="2D68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0" y="0"/>
            <a:ext cx="9144000" cy="685800"/>
          </a:xfrm>
          <a:prstGeom prst="rect">
            <a:avLst/>
          </a:prstGeom>
          <a:solidFill>
            <a:srgbClr val="2D68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0" y="0"/>
            <a:ext cx="9144000" cy="1417638"/>
          </a:xfrm>
        </p:spPr>
        <p:txBody>
          <a:bodyPr/>
          <a:lstStyle/>
          <a:p>
            <a:pPr marL="341313" algn="l"/>
            <a:r>
              <a:rPr lang="en-US" smtClean="0">
                <a:solidFill>
                  <a:srgbClr val="9E012F"/>
                </a:solidFill>
              </a:rPr>
              <a:t>Stacked Nouns</a:t>
            </a:r>
          </a:p>
        </p:txBody>
      </p:sp>
      <p:sp>
        <p:nvSpPr>
          <p:cNvPr id="3" name="Content Placeholder 2"/>
          <p:cNvSpPr>
            <a:spLocks noGrp="1"/>
          </p:cNvSpPr>
          <p:nvPr>
            <p:ph idx="1"/>
          </p:nvPr>
        </p:nvSpPr>
        <p:spPr>
          <a:xfrm>
            <a:off x="457200" y="1600200"/>
            <a:ext cx="8229600" cy="4343400"/>
          </a:xfrm>
        </p:spPr>
        <p:txBody>
          <a:bodyPr rtlCol="0">
            <a:normAutofit fontScale="92500" lnSpcReduction="10000"/>
          </a:bodyPr>
          <a:lstStyle/>
          <a:p>
            <a:pPr marL="0" indent="0" fontAlgn="auto">
              <a:spcAft>
                <a:spcPts val="0"/>
              </a:spcAft>
              <a:buFont typeface="Arial" pitchFamily="34" charset="0"/>
              <a:buNone/>
              <a:defRPr/>
            </a:pPr>
            <a:r>
              <a:rPr lang="en-US" sz="2600" b="1" dirty="0" smtClean="0"/>
              <a:t>Stacked</a:t>
            </a:r>
          </a:p>
          <a:p>
            <a:pPr marL="0" indent="0" fontAlgn="auto">
              <a:spcAft>
                <a:spcPts val="0"/>
              </a:spcAft>
              <a:buFont typeface="Arial" pitchFamily="34" charset="0"/>
              <a:buNone/>
              <a:defRPr/>
            </a:pPr>
            <a:r>
              <a:rPr lang="en-US" sz="2600" dirty="0" smtClean="0"/>
              <a:t>The store manager plans to attend this year’s employee productivity training conference.  </a:t>
            </a:r>
          </a:p>
          <a:p>
            <a:pPr marL="0" indent="0" fontAlgn="auto">
              <a:spcAft>
                <a:spcPts val="0"/>
              </a:spcAft>
              <a:buFont typeface="Arial" pitchFamily="34" charset="0"/>
              <a:buNone/>
              <a:defRPr/>
            </a:pPr>
            <a:endParaRPr lang="en-US" sz="2600" dirty="0" smtClean="0"/>
          </a:p>
          <a:p>
            <a:pPr marL="0" indent="0" fontAlgn="auto">
              <a:spcAft>
                <a:spcPts val="0"/>
              </a:spcAft>
              <a:buFont typeface="Arial" pitchFamily="34" charset="0"/>
              <a:buNone/>
              <a:defRPr/>
            </a:pPr>
            <a:r>
              <a:rPr lang="en-US" sz="2600" b="1" dirty="0" smtClean="0"/>
              <a:t>Correct</a:t>
            </a:r>
          </a:p>
          <a:p>
            <a:pPr marL="0" indent="0" fontAlgn="auto">
              <a:spcAft>
                <a:spcPts val="0"/>
              </a:spcAft>
              <a:buFont typeface="Arial" pitchFamily="34" charset="0"/>
              <a:buNone/>
              <a:defRPr/>
            </a:pPr>
            <a:r>
              <a:rPr lang="en-US" sz="2600" dirty="0" smtClean="0"/>
              <a:t>The store manager plans to attend this year’s conference on training employees to increase productivity. </a:t>
            </a:r>
          </a:p>
          <a:p>
            <a:pPr marL="0" indent="0" fontAlgn="auto">
              <a:spcAft>
                <a:spcPts val="0"/>
              </a:spcAft>
              <a:buFont typeface="Arial" pitchFamily="34" charset="0"/>
              <a:buNone/>
              <a:defRPr/>
            </a:pPr>
            <a:r>
              <a:rPr lang="en-US" sz="2600" dirty="0" smtClean="0"/>
              <a:t/>
            </a:r>
            <a:br>
              <a:rPr lang="en-US" sz="2600" dirty="0" smtClean="0"/>
            </a:br>
            <a:r>
              <a:rPr lang="en-US" sz="2600" dirty="0" smtClean="0"/>
              <a:t>The store manager plans to attend this year’s conference where she will receive training in methods for improving employee productivity.</a:t>
            </a:r>
          </a:p>
          <a:p>
            <a:pPr marL="0" indent="0" fontAlgn="auto">
              <a:spcAft>
                <a:spcPts val="0"/>
              </a:spcAft>
              <a:buFont typeface="Arial" pitchFamily="34" charset="0"/>
              <a:buNone/>
              <a:defRPr/>
            </a:pPr>
            <a:endParaRPr lang="en-US" dirty="0" smtClean="0"/>
          </a:p>
          <a:p>
            <a:pPr marL="457200" indent="-457200" fontAlgn="auto">
              <a:spcAft>
                <a:spcPts val="0"/>
              </a:spcAft>
              <a:buFont typeface="Arial" pitchFamily="34" charset="0"/>
              <a:buChar char="•"/>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0" y="0"/>
            <a:ext cx="9144000" cy="1417638"/>
          </a:xfrm>
        </p:spPr>
        <p:txBody>
          <a:bodyPr/>
          <a:lstStyle/>
          <a:p>
            <a:pPr marL="341313" algn="l"/>
            <a:r>
              <a:rPr lang="en-US" smtClean="0">
                <a:solidFill>
                  <a:srgbClr val="9E012F"/>
                </a:solidFill>
              </a:rPr>
              <a:t>Faulty Word Choice</a:t>
            </a:r>
          </a:p>
        </p:txBody>
      </p:sp>
      <p:sp>
        <p:nvSpPr>
          <p:cNvPr id="33794" name="Content Placeholder 2"/>
          <p:cNvSpPr>
            <a:spLocks noGrp="1"/>
          </p:cNvSpPr>
          <p:nvPr>
            <p:ph idx="1"/>
          </p:nvPr>
        </p:nvSpPr>
        <p:spPr>
          <a:xfrm>
            <a:off x="457200" y="1600200"/>
            <a:ext cx="8229600" cy="5029200"/>
          </a:xfrm>
        </p:spPr>
        <p:txBody>
          <a:bodyPr/>
          <a:lstStyle/>
          <a:p>
            <a:pPr marL="0" indent="0">
              <a:buFont typeface="Arial" charset="0"/>
              <a:buNone/>
            </a:pPr>
            <a:r>
              <a:rPr lang="en-US" smtClean="0"/>
              <a:t>Faulty word choice occurs when a word or phrase in a sentence has more than one meaning.</a:t>
            </a:r>
          </a:p>
          <a:p>
            <a:pPr marL="0" indent="0">
              <a:buFont typeface="Arial" charset="0"/>
              <a:buNone/>
            </a:pPr>
            <a:endParaRPr lang="en-US" smtClean="0"/>
          </a:p>
          <a:p>
            <a:pPr marL="0" indent="0">
              <a:buFont typeface="Arial" charset="0"/>
              <a:buNone/>
            </a:pPr>
            <a:r>
              <a:rPr lang="en-US" smtClean="0"/>
              <a:t>You can correct this problem by replacing the ambiguous word or phrase with a word or phrase that has only one meaning.</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0" y="0"/>
            <a:ext cx="9144000" cy="1417638"/>
          </a:xfrm>
        </p:spPr>
        <p:txBody>
          <a:bodyPr/>
          <a:lstStyle/>
          <a:p>
            <a:pPr marL="341313" algn="l"/>
            <a:r>
              <a:rPr lang="en-US" smtClean="0">
                <a:solidFill>
                  <a:srgbClr val="9E012F"/>
                </a:solidFill>
              </a:rPr>
              <a:t>Faulty Word Choice</a:t>
            </a:r>
          </a:p>
        </p:txBody>
      </p:sp>
      <p:sp>
        <p:nvSpPr>
          <p:cNvPr id="3" name="Content Placeholder 2"/>
          <p:cNvSpPr>
            <a:spLocks noGrp="1"/>
          </p:cNvSpPr>
          <p:nvPr>
            <p:ph idx="1"/>
          </p:nvPr>
        </p:nvSpPr>
        <p:spPr>
          <a:xfrm>
            <a:off x="457200" y="1600200"/>
            <a:ext cx="8229600" cy="2057400"/>
          </a:xfrm>
        </p:spPr>
        <p:txBody>
          <a:bodyPr rtlCol="0">
            <a:noAutofit/>
          </a:bodyPr>
          <a:lstStyle/>
          <a:p>
            <a:pPr marL="0" indent="0" fontAlgn="auto">
              <a:spcAft>
                <a:spcPts val="0"/>
              </a:spcAft>
              <a:buFont typeface="Arial" pitchFamily="34" charset="0"/>
              <a:buNone/>
              <a:defRPr/>
            </a:pPr>
            <a:r>
              <a:rPr lang="en-US" sz="2400" b="1" dirty="0" smtClean="0"/>
              <a:t>Ambiguous </a:t>
            </a:r>
          </a:p>
          <a:p>
            <a:pPr marL="0" indent="0" fontAlgn="auto">
              <a:spcAft>
                <a:spcPts val="0"/>
              </a:spcAft>
              <a:buFont typeface="Arial" pitchFamily="34" charset="0"/>
              <a:buNone/>
              <a:defRPr/>
            </a:pPr>
            <a:r>
              <a:rPr lang="en-US" sz="2400" dirty="0" smtClean="0"/>
              <a:t>Shipments arrive biweekly. </a:t>
            </a:r>
          </a:p>
          <a:p>
            <a:pPr marL="0" indent="0" fontAlgn="auto">
              <a:spcAft>
                <a:spcPts val="0"/>
              </a:spcAft>
              <a:buFont typeface="Arial" pitchFamily="34" charset="0"/>
              <a:buNone/>
              <a:defRPr/>
            </a:pPr>
            <a:endParaRPr lang="en-US" sz="2400" dirty="0" smtClean="0"/>
          </a:p>
          <a:p>
            <a:pPr marL="0" indent="0" fontAlgn="auto">
              <a:spcAft>
                <a:spcPts val="0"/>
              </a:spcAft>
              <a:buFont typeface="Arial" pitchFamily="34" charset="0"/>
              <a:buNone/>
              <a:defRPr/>
            </a:pPr>
            <a:r>
              <a:rPr lang="en-US" sz="2400" b="1" dirty="0" smtClean="0"/>
              <a:t>Correct</a:t>
            </a:r>
          </a:p>
          <a:p>
            <a:pPr marL="457200" indent="-457200" fontAlgn="auto">
              <a:spcAft>
                <a:spcPts val="0"/>
              </a:spcAft>
              <a:buFont typeface="Arial" pitchFamily="34" charset="0"/>
              <a:buNone/>
              <a:defRPr/>
            </a:pPr>
            <a:r>
              <a:rPr lang="en-US" sz="2400" dirty="0" smtClean="0"/>
              <a:t>Shipments arrive every two weeks.</a:t>
            </a:r>
          </a:p>
          <a:p>
            <a:pPr marL="457200" indent="-457200" fontAlgn="auto">
              <a:spcAft>
                <a:spcPts val="0"/>
              </a:spcAft>
              <a:buFont typeface="Arial" pitchFamily="34" charset="0"/>
              <a:buNone/>
              <a:defRPr/>
            </a:pPr>
            <a:r>
              <a:rPr lang="en-US" sz="2400" dirty="0" smtClean="0"/>
              <a:t>Shipments arrive twice a week.</a:t>
            </a:r>
          </a:p>
          <a:p>
            <a:pPr marL="457200" indent="-457200" fontAlgn="auto">
              <a:spcAft>
                <a:spcPts val="0"/>
              </a:spcAft>
              <a:buFont typeface="Arial" pitchFamily="34" charset="0"/>
              <a:buNone/>
              <a:defRPr/>
            </a:pPr>
            <a:endParaRPr lang="en-US" sz="2400" dirty="0" smtClean="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0" y="0"/>
            <a:ext cx="9144000" cy="1417638"/>
          </a:xfrm>
        </p:spPr>
        <p:txBody>
          <a:bodyPr/>
          <a:lstStyle/>
          <a:p>
            <a:pPr marL="341313" algn="l"/>
            <a:r>
              <a:rPr lang="en-US" smtClean="0">
                <a:solidFill>
                  <a:srgbClr val="9E012F"/>
                </a:solidFill>
              </a:rPr>
              <a:t>Faulty Word Choice</a:t>
            </a:r>
          </a:p>
        </p:txBody>
      </p:sp>
      <p:sp>
        <p:nvSpPr>
          <p:cNvPr id="3" name="Content Placeholder 2"/>
          <p:cNvSpPr>
            <a:spLocks noGrp="1"/>
          </p:cNvSpPr>
          <p:nvPr>
            <p:ph idx="1"/>
          </p:nvPr>
        </p:nvSpPr>
        <p:spPr>
          <a:xfrm>
            <a:off x="457200" y="1600200"/>
            <a:ext cx="8229600" cy="2057400"/>
          </a:xfrm>
        </p:spPr>
        <p:txBody>
          <a:bodyPr rtlCol="0">
            <a:noAutofit/>
          </a:bodyPr>
          <a:lstStyle/>
          <a:p>
            <a:pPr marL="457200" indent="-457200" fontAlgn="auto">
              <a:spcAft>
                <a:spcPts val="0"/>
              </a:spcAft>
              <a:buFont typeface="Arial" pitchFamily="34" charset="0"/>
              <a:buNone/>
              <a:defRPr/>
            </a:pPr>
            <a:r>
              <a:rPr lang="en-US" sz="2400" b="1" dirty="0" smtClean="0"/>
              <a:t>Ambiguous</a:t>
            </a:r>
          </a:p>
          <a:p>
            <a:pPr marL="457200" indent="-457200" fontAlgn="auto">
              <a:spcAft>
                <a:spcPts val="0"/>
              </a:spcAft>
              <a:buFont typeface="Arial" pitchFamily="34" charset="0"/>
              <a:buNone/>
              <a:defRPr/>
            </a:pPr>
            <a:r>
              <a:rPr lang="en-US" sz="2400" dirty="0" smtClean="0"/>
              <a:t>Security guard for hire. Must have shoplifting experience.</a:t>
            </a:r>
          </a:p>
          <a:p>
            <a:pPr marL="457200" indent="-457200" fontAlgn="auto">
              <a:spcAft>
                <a:spcPts val="0"/>
              </a:spcAft>
              <a:buFont typeface="Arial" pitchFamily="34" charset="0"/>
              <a:buNone/>
              <a:defRPr/>
            </a:pPr>
            <a:endParaRPr lang="en-US" sz="2400" dirty="0" smtClean="0"/>
          </a:p>
          <a:p>
            <a:pPr marL="457200" indent="-457200" fontAlgn="auto">
              <a:spcAft>
                <a:spcPts val="0"/>
              </a:spcAft>
              <a:buFont typeface="Arial" pitchFamily="34" charset="0"/>
              <a:buNone/>
              <a:defRPr/>
            </a:pPr>
            <a:r>
              <a:rPr lang="en-US" sz="2400" b="1" dirty="0" smtClean="0"/>
              <a:t>Correct</a:t>
            </a:r>
          </a:p>
          <a:p>
            <a:pPr marL="0" indent="0" fontAlgn="auto">
              <a:spcAft>
                <a:spcPts val="0"/>
              </a:spcAft>
              <a:buFont typeface="Arial" pitchFamily="34" charset="0"/>
              <a:buNone/>
              <a:defRPr/>
            </a:pPr>
            <a:r>
              <a:rPr lang="en-US" sz="2400" dirty="0" smtClean="0"/>
              <a:t>Security guard for hire. Must have experience in shoplifting response procedures.  </a:t>
            </a:r>
          </a:p>
          <a:p>
            <a:pPr marL="457200" indent="-457200" fontAlgn="auto">
              <a:spcAft>
                <a:spcPts val="0"/>
              </a:spcAft>
              <a:buFont typeface="Arial" pitchFamily="34" charset="0"/>
              <a:buNone/>
              <a:defRPr/>
            </a:pPr>
            <a:endParaRPr lang="en-US" sz="2400" dirty="0" smtClean="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0" y="0"/>
            <a:ext cx="9144000" cy="1417638"/>
          </a:xfrm>
        </p:spPr>
        <p:txBody>
          <a:bodyPr/>
          <a:lstStyle/>
          <a:p>
            <a:pPr marL="341313" algn="l"/>
            <a:r>
              <a:rPr lang="en-US" smtClean="0">
                <a:solidFill>
                  <a:srgbClr val="9E012F"/>
                </a:solidFill>
              </a:rPr>
              <a:t>Inconsistent or Inappropriate Technical Terminology</a:t>
            </a:r>
          </a:p>
        </p:txBody>
      </p:sp>
      <p:sp>
        <p:nvSpPr>
          <p:cNvPr id="39938" name="Content Placeholder 2"/>
          <p:cNvSpPr>
            <a:spLocks noGrp="1"/>
          </p:cNvSpPr>
          <p:nvPr>
            <p:ph idx="1"/>
          </p:nvPr>
        </p:nvSpPr>
        <p:spPr/>
        <p:txBody>
          <a:bodyPr/>
          <a:lstStyle/>
          <a:p>
            <a:pPr marL="0" indent="0">
              <a:buFont typeface="Arial" charset="0"/>
              <a:buNone/>
            </a:pPr>
            <a:r>
              <a:rPr lang="en-US" smtClean="0"/>
              <a:t>Technical terminology is inconsistent if more than one word is used to refer to technical concepts, instructions, or equipment.</a:t>
            </a:r>
          </a:p>
          <a:p>
            <a:pPr marL="0" indent="0">
              <a:buFont typeface="Arial" charset="0"/>
              <a:buNone/>
            </a:pPr>
            <a:endParaRPr lang="en-US" smtClean="0"/>
          </a:p>
          <a:p>
            <a:pPr marL="0" indent="0">
              <a:buFont typeface="Arial" charset="0"/>
              <a:buNone/>
            </a:pPr>
            <a:r>
              <a:rPr lang="en-US" smtClean="0"/>
              <a:t>You can correct this problem by using technical terminology consistently.</a:t>
            </a:r>
          </a:p>
          <a:p>
            <a:pPr marL="0" indent="0">
              <a:buFont typeface="Arial" charset="0"/>
              <a:buNone/>
            </a:pPr>
            <a:endParaRPr lang="en-US" smtClean="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0" y="0"/>
            <a:ext cx="9144000" cy="1417638"/>
          </a:xfrm>
        </p:spPr>
        <p:txBody>
          <a:bodyPr/>
          <a:lstStyle/>
          <a:p>
            <a:pPr marL="341313" algn="l"/>
            <a:r>
              <a:rPr lang="en-US" smtClean="0">
                <a:solidFill>
                  <a:srgbClr val="9E012F"/>
                </a:solidFill>
              </a:rPr>
              <a:t>Inconsistent or Inappropriate Technical Terminology</a:t>
            </a:r>
          </a:p>
        </p:txBody>
      </p:sp>
      <p:sp>
        <p:nvSpPr>
          <p:cNvPr id="41986" name="Content Placeholder 2"/>
          <p:cNvSpPr>
            <a:spLocks noGrp="1"/>
          </p:cNvSpPr>
          <p:nvPr>
            <p:ph idx="1"/>
          </p:nvPr>
        </p:nvSpPr>
        <p:spPr/>
        <p:txBody>
          <a:bodyPr/>
          <a:lstStyle/>
          <a:p>
            <a:pPr marL="0" indent="0">
              <a:buFont typeface="Arial" charset="0"/>
              <a:buNone/>
            </a:pPr>
            <a:r>
              <a:rPr lang="en-US" smtClean="0"/>
              <a:t>Technical terminology is inappropriate when readers are unfamiliar with it.</a:t>
            </a:r>
          </a:p>
          <a:p>
            <a:pPr marL="0" indent="0">
              <a:buFont typeface="Arial" charset="0"/>
              <a:buNone/>
            </a:pPr>
            <a:endParaRPr lang="en-US" smtClean="0"/>
          </a:p>
          <a:p>
            <a:pPr marL="0" indent="0">
              <a:buFont typeface="Arial" charset="0"/>
              <a:buNone/>
            </a:pPr>
            <a:r>
              <a:rPr lang="en-US" smtClean="0"/>
              <a:t>You can correct this problem by including the definition in parentheses, defining the term in the glossary, or replacing it with a nontechnical term.   </a:t>
            </a:r>
          </a:p>
          <a:p>
            <a:pPr marL="0" indent="0">
              <a:buFont typeface="Arial" charset="0"/>
              <a:buNone/>
            </a:pPr>
            <a:endParaRPr lang="en-US" smtClean="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0" y="0"/>
            <a:ext cx="9144000" cy="1417638"/>
          </a:xfrm>
        </p:spPr>
        <p:txBody>
          <a:bodyPr/>
          <a:lstStyle/>
          <a:p>
            <a:pPr marL="341313" algn="l"/>
            <a:r>
              <a:rPr lang="en-US" smtClean="0">
                <a:solidFill>
                  <a:srgbClr val="9E012F"/>
                </a:solidFill>
              </a:rPr>
              <a:t>Inconsistent or Inappropriate Technical Terminology</a:t>
            </a:r>
          </a:p>
        </p:txBody>
      </p:sp>
      <p:sp>
        <p:nvSpPr>
          <p:cNvPr id="44034" name="Content Placeholder 2"/>
          <p:cNvSpPr>
            <a:spLocks noGrp="1"/>
          </p:cNvSpPr>
          <p:nvPr>
            <p:ph idx="1"/>
          </p:nvPr>
        </p:nvSpPr>
        <p:spPr/>
        <p:txBody>
          <a:bodyPr/>
          <a:lstStyle/>
          <a:p>
            <a:pPr marL="0" indent="0">
              <a:buFont typeface="Arial" charset="0"/>
              <a:buNone/>
            </a:pPr>
            <a:r>
              <a:rPr lang="en-US" sz="2400" b="1" smtClean="0"/>
              <a:t>Inconsistent and inappropriate</a:t>
            </a:r>
          </a:p>
          <a:p>
            <a:pPr marL="0" indent="0">
              <a:buFont typeface="Arial" charset="0"/>
              <a:buNone/>
            </a:pPr>
            <a:r>
              <a:rPr lang="en-US" sz="2400" smtClean="0"/>
              <a:t>We have a full agenda planned for our next all-employee meeting. As a priority, we need to discuss the new POG. According to the diagram, the front window display will highlight our summer collection of children’s footwear. </a:t>
            </a:r>
          </a:p>
          <a:p>
            <a:pPr marL="0" indent="0">
              <a:buFont typeface="Arial" charset="0"/>
              <a:buNone/>
            </a:pPr>
            <a:endParaRPr lang="en-US" sz="2400" smtClean="0"/>
          </a:p>
          <a:p>
            <a:pPr marL="0" indent="0">
              <a:buFont typeface="Arial" charset="0"/>
              <a:buNone/>
            </a:pPr>
            <a:r>
              <a:rPr lang="en-US" sz="2400" b="1" smtClean="0"/>
              <a:t>Correct</a:t>
            </a:r>
          </a:p>
          <a:p>
            <a:pPr marL="0" indent="0">
              <a:buFont typeface="Arial" charset="0"/>
              <a:buNone/>
            </a:pPr>
            <a:r>
              <a:rPr lang="en-US" sz="2400" smtClean="0"/>
              <a:t>We have a full agenda planned for our next all-employee meeting. As a priority, we need to discuss the new planogram (POG), or diagram that illustrates how and where our products are displayed. According to the POG, the front window display will highlight our summer collection of children’s footwear. </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Words Only Your Readers Need?</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46083" name="Content Placeholder 6"/>
          <p:cNvSpPr>
            <a:spLocks noGrp="1"/>
          </p:cNvSpPr>
          <p:nvPr>
            <p:ph sz="half" idx="1"/>
          </p:nvPr>
        </p:nvSpPr>
        <p:spPr>
          <a:xfrm>
            <a:off x="457200" y="1600200"/>
            <a:ext cx="7924800" cy="4525963"/>
          </a:xfrm>
        </p:spPr>
        <p:txBody>
          <a:bodyPr/>
          <a:lstStyle/>
          <a:p>
            <a:pPr>
              <a:buFont typeface="Arial" charset="0"/>
              <a:buNone/>
            </a:pPr>
            <a:r>
              <a:rPr lang="en-US" sz="3200" smtClean="0"/>
              <a:t>You can use words only your readers need by</a:t>
            </a:r>
          </a:p>
          <a:p>
            <a:r>
              <a:rPr lang="en-US" sz="3200" smtClean="0"/>
              <a:t>eliminating redundancy</a:t>
            </a:r>
          </a:p>
          <a:p>
            <a:r>
              <a:rPr lang="en-US" sz="3200" smtClean="0"/>
              <a:t>eliminating unnecessary words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0" y="0"/>
            <a:ext cx="9144000" cy="1417638"/>
          </a:xfrm>
        </p:spPr>
        <p:txBody>
          <a:bodyPr/>
          <a:lstStyle/>
          <a:p>
            <a:pPr marL="341313" algn="l"/>
            <a:r>
              <a:rPr lang="en-US" smtClean="0">
                <a:solidFill>
                  <a:srgbClr val="9E012F"/>
                </a:solidFill>
              </a:rPr>
              <a:t>Redundancy</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48131" name="Content Placeholder 6"/>
          <p:cNvSpPr>
            <a:spLocks noGrp="1"/>
          </p:cNvSpPr>
          <p:nvPr>
            <p:ph sz="half" idx="1"/>
          </p:nvPr>
        </p:nvSpPr>
        <p:spPr>
          <a:xfrm>
            <a:off x="457200" y="1600200"/>
            <a:ext cx="7924800" cy="4876800"/>
          </a:xfrm>
        </p:spPr>
        <p:txBody>
          <a:bodyPr/>
          <a:lstStyle/>
          <a:p>
            <a:pPr marL="0" indent="0">
              <a:buFont typeface="Arial" charset="0"/>
              <a:buNone/>
            </a:pPr>
            <a:r>
              <a:rPr lang="en-US" sz="3200" smtClean="0"/>
              <a:t>Doubled words are two words that have the same or similar meanings and appear in a sentence together, combined with an “and.”</a:t>
            </a:r>
          </a:p>
          <a:p>
            <a:pPr marL="0" indent="0">
              <a:buFont typeface="Arial" charset="0"/>
              <a:buNone/>
            </a:pPr>
            <a:endParaRPr lang="en-US" sz="3200" smtClean="0"/>
          </a:p>
          <a:p>
            <a:pPr marL="0" indent="0">
              <a:buFont typeface="Arial" charset="0"/>
              <a:buNone/>
            </a:pPr>
            <a:r>
              <a:rPr lang="en-US" sz="3200" smtClean="0"/>
              <a:t>You can correct this problem by removing one of the two words and the “and.”</a:t>
            </a:r>
          </a:p>
          <a:p>
            <a:pPr marL="0" indent="0">
              <a:buFont typeface="Arial" charset="0"/>
              <a:buNone/>
            </a:pPr>
            <a:endParaRPr lang="en-US" b="1" smtClean="0"/>
          </a:p>
          <a:p>
            <a:pPr marL="0" indent="0">
              <a:buFont typeface="Arial" charset="0"/>
              <a:buNone/>
            </a:pPr>
            <a:endParaRPr lang="en-US" sz="3400" smtClean="0"/>
          </a:p>
          <a:p>
            <a:pPr marL="0" indent="0">
              <a:buFont typeface="Arial" charset="0"/>
              <a:buNone/>
            </a:pPr>
            <a:endParaRPr lang="en-US" sz="32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0"/>
            <a:ext cx="9144000" cy="1417638"/>
          </a:xfrm>
        </p:spPr>
        <p:txBody>
          <a:bodyPr/>
          <a:lstStyle/>
          <a:p>
            <a:pPr marL="341313" algn="l"/>
            <a:r>
              <a:rPr lang="en-US" smtClean="0">
                <a:solidFill>
                  <a:srgbClr val="9E012F"/>
                </a:solidFill>
              </a:rPr>
              <a:t>Redundancy</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50179" name="Content Placeholder 6"/>
          <p:cNvSpPr>
            <a:spLocks noGrp="1"/>
          </p:cNvSpPr>
          <p:nvPr>
            <p:ph sz="half" idx="1"/>
          </p:nvPr>
        </p:nvSpPr>
        <p:spPr>
          <a:xfrm>
            <a:off x="457200" y="1600200"/>
            <a:ext cx="7924800" cy="4876800"/>
          </a:xfrm>
        </p:spPr>
        <p:txBody>
          <a:bodyPr/>
          <a:lstStyle/>
          <a:p>
            <a:pPr marL="0" indent="0">
              <a:buFont typeface="Arial" charset="0"/>
              <a:buNone/>
            </a:pPr>
            <a:r>
              <a:rPr lang="en-US" sz="2400" b="1" smtClean="0"/>
              <a:t>Redundant</a:t>
            </a:r>
          </a:p>
          <a:p>
            <a:pPr marL="0" indent="0">
              <a:buFont typeface="Arial" charset="0"/>
              <a:buNone/>
            </a:pPr>
            <a:r>
              <a:rPr lang="en-US" sz="2400" smtClean="0"/>
              <a:t>Given the hours and stress involved, the store manager’s salary is not fair and equitable for the job.  </a:t>
            </a:r>
          </a:p>
          <a:p>
            <a:pPr marL="0" indent="0"/>
            <a:endParaRPr lang="en-US" sz="2400" smtClean="0"/>
          </a:p>
          <a:p>
            <a:pPr marL="0" indent="0">
              <a:buFont typeface="Arial" charset="0"/>
              <a:buNone/>
            </a:pPr>
            <a:r>
              <a:rPr lang="en-US" sz="2400" b="1" smtClean="0"/>
              <a:t>Concise</a:t>
            </a:r>
          </a:p>
          <a:p>
            <a:pPr marL="0" indent="0">
              <a:buFont typeface="Arial" charset="0"/>
              <a:buNone/>
            </a:pPr>
            <a:r>
              <a:rPr lang="en-US" sz="2400" smtClean="0"/>
              <a:t>Given the hours and stress involved, the store manager’s salary is not equitable for the job. </a:t>
            </a:r>
          </a:p>
          <a:p>
            <a:pPr marL="0" indent="0">
              <a:buFont typeface="Arial" charset="0"/>
              <a:buNone/>
            </a:pPr>
            <a:endParaRPr lang="en-US" b="1" smtClean="0"/>
          </a:p>
          <a:p>
            <a:pPr marL="0" indent="0">
              <a:buFont typeface="Arial" charset="0"/>
              <a:buNone/>
            </a:pPr>
            <a:endParaRPr lang="en-US" sz="3400" smtClean="0"/>
          </a:p>
          <a:p>
            <a:pPr marL="0" indent="0">
              <a:buFont typeface="Arial" charset="0"/>
              <a:buNone/>
            </a:pPr>
            <a:endParaRPr lang="en-US" sz="3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rtlCol="0">
            <a:normAutofit lnSpcReduction="10000"/>
          </a:bodyPr>
          <a:lstStyle/>
          <a:p>
            <a:pPr fontAlgn="auto">
              <a:spcAft>
                <a:spcPts val="0"/>
              </a:spcAft>
              <a:buFont typeface="Arial" pitchFamily="34" charset="0"/>
              <a:buChar char="•"/>
              <a:defRPr/>
            </a:pPr>
            <a:r>
              <a:rPr lang="en-US" dirty="0" smtClean="0"/>
              <a:t>How Do You Use Specific and Clear Language?</a:t>
            </a:r>
          </a:p>
          <a:p>
            <a:pPr fontAlgn="auto">
              <a:spcAft>
                <a:spcPts val="0"/>
              </a:spcAft>
              <a:buFont typeface="Arial" pitchFamily="34" charset="0"/>
              <a:buChar char="•"/>
              <a:defRPr/>
            </a:pPr>
            <a:r>
              <a:rPr lang="en-US" dirty="0" smtClean="0"/>
              <a:t>How Do You Use Only Words Your Readers Need?</a:t>
            </a:r>
          </a:p>
          <a:p>
            <a:pPr fontAlgn="auto">
              <a:spcAft>
                <a:spcPts val="0"/>
              </a:spcAft>
              <a:buFont typeface="Arial" pitchFamily="34" charset="0"/>
              <a:buChar char="•"/>
              <a:defRPr/>
            </a:pPr>
            <a:r>
              <a:rPr lang="en-US" dirty="0" smtClean="0"/>
              <a:t>How Do You Use Simple Words?</a:t>
            </a:r>
          </a:p>
          <a:p>
            <a:pPr fontAlgn="auto">
              <a:spcAft>
                <a:spcPts val="0"/>
              </a:spcAft>
              <a:buFont typeface="Arial" pitchFamily="34" charset="0"/>
              <a:buChar char="•"/>
              <a:defRPr/>
            </a:pPr>
            <a:r>
              <a:rPr lang="en-US" dirty="0" smtClean="0"/>
              <a:t>How Do You Use Positive Language (When Possible)?</a:t>
            </a:r>
          </a:p>
          <a:p>
            <a:pPr fontAlgn="auto">
              <a:spcAft>
                <a:spcPts val="0"/>
              </a:spcAft>
              <a:buFont typeface="Arial" pitchFamily="34" charset="0"/>
              <a:buChar char="•"/>
              <a:defRPr/>
            </a:pPr>
            <a:r>
              <a:rPr lang="en-US" dirty="0" smtClean="0"/>
              <a:t>How Do You Use Inoffensive Language?</a:t>
            </a:r>
          </a:p>
          <a:p>
            <a:pPr fontAlgn="auto">
              <a:spcAft>
                <a:spcPts val="0"/>
              </a:spcAft>
              <a:buFont typeface="Arial" pitchFamily="34" charset="0"/>
              <a:buChar char="•"/>
              <a:defRPr/>
            </a:pPr>
            <a:r>
              <a:rPr lang="en-US" dirty="0" smtClean="0"/>
              <a:t>How Do You Consider Your Readers’ Culture and Language?</a:t>
            </a:r>
          </a:p>
        </p:txBody>
      </p:sp>
      <p:cxnSp>
        <p:nvCxnSpPr>
          <p:cNvPr id="4" name="Straight Connector 3"/>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p:nvSpPr>
        <p:spPr>
          <a:xfrm>
            <a:off x="0" y="0"/>
            <a:ext cx="9144000" cy="1417638"/>
          </a:xfrm>
          <a:prstGeom prst="rect">
            <a:avLst/>
          </a:prstGeom>
        </p:spPr>
        <p:txBody>
          <a:bodyPr anchor="ctr">
            <a:normAutofit/>
          </a:bodyPr>
          <a:lstStyle/>
          <a:p>
            <a:pPr marL="341313" fontAlgn="auto">
              <a:spcAft>
                <a:spcPts val="0"/>
              </a:spcAft>
              <a:defRPr/>
            </a:pPr>
            <a:r>
              <a:rPr lang="en-US" sz="4400" dirty="0">
                <a:solidFill>
                  <a:srgbClr val="9E012F"/>
                </a:solidFill>
                <a:latin typeface="+mj-lt"/>
                <a:ea typeface="+mj-ea"/>
                <a:cs typeface="+mj-cs"/>
              </a:rPr>
              <a:t>Presentation Overview</a:t>
            </a:r>
            <a:endParaRPr lang="en-US" sz="4400" dirty="0">
              <a:solidFill>
                <a:srgbClr val="9E012F"/>
              </a:solidFill>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0" y="0"/>
            <a:ext cx="9144000" cy="1417638"/>
          </a:xfrm>
        </p:spPr>
        <p:txBody>
          <a:bodyPr/>
          <a:lstStyle/>
          <a:p>
            <a:pPr marL="341313" algn="l"/>
            <a:r>
              <a:rPr lang="en-US" smtClean="0">
                <a:solidFill>
                  <a:srgbClr val="9E012F"/>
                </a:solidFill>
              </a:rPr>
              <a:t>Redundancy</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52227" name="Content Placeholder 6"/>
          <p:cNvSpPr>
            <a:spLocks noGrp="1"/>
          </p:cNvSpPr>
          <p:nvPr>
            <p:ph sz="half" idx="1"/>
          </p:nvPr>
        </p:nvSpPr>
        <p:spPr>
          <a:xfrm>
            <a:off x="457200" y="1600200"/>
            <a:ext cx="7924800" cy="5029200"/>
          </a:xfrm>
        </p:spPr>
        <p:txBody>
          <a:bodyPr/>
          <a:lstStyle/>
          <a:p>
            <a:pPr marL="0" indent="0">
              <a:buFont typeface="Arial" charset="0"/>
              <a:buNone/>
            </a:pPr>
            <a:r>
              <a:rPr lang="en-US" sz="3200" smtClean="0"/>
              <a:t>A redundant modifier is a word (or group of words) that describes, limits, or quantifies another word in the sentence and repeats part or all of the meaning of that other word.</a:t>
            </a:r>
          </a:p>
          <a:p>
            <a:pPr marL="0" indent="0">
              <a:buFont typeface="Arial" charset="0"/>
              <a:buNone/>
            </a:pPr>
            <a:endParaRPr lang="en-US" sz="3200" smtClean="0"/>
          </a:p>
          <a:p>
            <a:pPr marL="0" indent="0">
              <a:buFont typeface="Arial" charset="0"/>
              <a:buNone/>
            </a:pPr>
            <a:r>
              <a:rPr lang="en-US" sz="3200" smtClean="0"/>
              <a:t>You can correct this problem by removing the modifier.  </a:t>
            </a:r>
          </a:p>
          <a:p>
            <a:pPr marL="0" indent="0">
              <a:buFont typeface="Arial" charset="0"/>
              <a:buNone/>
            </a:pPr>
            <a:endParaRPr lang="en-US" sz="32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0" y="0"/>
            <a:ext cx="9144000" cy="1417638"/>
          </a:xfrm>
        </p:spPr>
        <p:txBody>
          <a:bodyPr/>
          <a:lstStyle/>
          <a:p>
            <a:pPr marL="341313" algn="l"/>
            <a:r>
              <a:rPr lang="en-US" smtClean="0">
                <a:solidFill>
                  <a:srgbClr val="9E012F"/>
                </a:solidFill>
              </a:rPr>
              <a:t>Redundancy</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54275" name="Content Placeholder 6"/>
          <p:cNvSpPr>
            <a:spLocks noGrp="1"/>
          </p:cNvSpPr>
          <p:nvPr>
            <p:ph sz="half" idx="1"/>
          </p:nvPr>
        </p:nvSpPr>
        <p:spPr>
          <a:xfrm>
            <a:off x="457200" y="1600200"/>
            <a:ext cx="7924800" cy="5029200"/>
          </a:xfrm>
        </p:spPr>
        <p:txBody>
          <a:bodyPr/>
          <a:lstStyle/>
          <a:p>
            <a:pPr marL="0" indent="0">
              <a:buFont typeface="Arial" charset="0"/>
              <a:buNone/>
            </a:pPr>
            <a:r>
              <a:rPr lang="en-US" sz="2400" b="1" smtClean="0"/>
              <a:t>Redundant</a:t>
            </a:r>
          </a:p>
          <a:p>
            <a:pPr marL="0" indent="0">
              <a:buFont typeface="Arial" charset="0"/>
              <a:buNone/>
            </a:pPr>
            <a:r>
              <a:rPr lang="en-US" sz="2400" smtClean="0"/>
              <a:t>Buy a pair of women’s sandals this Memorial Day weekend and receive a free gift of a pedicure. </a:t>
            </a:r>
          </a:p>
          <a:p>
            <a:pPr marL="0" indent="0">
              <a:buFont typeface="Arial" charset="0"/>
              <a:buNone/>
            </a:pPr>
            <a:endParaRPr lang="en-US" sz="2400" smtClean="0"/>
          </a:p>
          <a:p>
            <a:pPr marL="0" indent="0">
              <a:buFont typeface="Arial" charset="0"/>
              <a:buNone/>
            </a:pPr>
            <a:r>
              <a:rPr lang="en-US" sz="2400" b="1" smtClean="0"/>
              <a:t>Concise</a:t>
            </a:r>
          </a:p>
          <a:p>
            <a:pPr marL="0" indent="0">
              <a:buFont typeface="Arial" charset="0"/>
              <a:buNone/>
            </a:pPr>
            <a:r>
              <a:rPr lang="en-US" sz="2400" smtClean="0"/>
              <a:t>Buy a pair of women’s sandals this Memorial Day weekend and receive a pedicure as a gift. </a:t>
            </a:r>
          </a:p>
          <a:p>
            <a:pPr marL="0" indent="0">
              <a:buFont typeface="Arial" charset="0"/>
              <a:buNone/>
            </a:pPr>
            <a:endParaRPr lang="en-US" sz="32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0" y="0"/>
            <a:ext cx="9144000" cy="1417638"/>
          </a:xfrm>
        </p:spPr>
        <p:txBody>
          <a:bodyPr/>
          <a:lstStyle/>
          <a:p>
            <a:pPr marL="341313" algn="l"/>
            <a:r>
              <a:rPr lang="en-US" smtClean="0">
                <a:solidFill>
                  <a:srgbClr val="9E012F"/>
                </a:solidFill>
              </a:rPr>
              <a:t>Unnecessary Words</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56323" name="Content Placeholder 6"/>
          <p:cNvSpPr>
            <a:spLocks noGrp="1"/>
          </p:cNvSpPr>
          <p:nvPr>
            <p:ph sz="half" idx="1"/>
          </p:nvPr>
        </p:nvSpPr>
        <p:spPr>
          <a:xfrm>
            <a:off x="457200" y="1600200"/>
            <a:ext cx="7924800" cy="4525963"/>
          </a:xfrm>
        </p:spPr>
        <p:txBody>
          <a:bodyPr/>
          <a:lstStyle/>
          <a:p>
            <a:pPr marL="0" indent="0">
              <a:buFont typeface="Arial" charset="0"/>
              <a:buNone/>
            </a:pPr>
            <a:r>
              <a:rPr lang="en-US" sz="3100" smtClean="0"/>
              <a:t>Unnecessary words do not contribute to the meaning in the sentence. </a:t>
            </a:r>
          </a:p>
          <a:p>
            <a:pPr marL="0" indent="0">
              <a:buFont typeface="Arial" charset="0"/>
              <a:buNone/>
            </a:pPr>
            <a:endParaRPr lang="en-US" sz="3100" smtClean="0"/>
          </a:p>
          <a:p>
            <a:pPr marL="0" indent="0">
              <a:buFont typeface="Arial" charset="0"/>
              <a:buNone/>
            </a:pPr>
            <a:r>
              <a:rPr lang="en-US" sz="3100" smtClean="0"/>
              <a:t>You can correct this problem by replacing wordy phrases with more concise alternatives or sometimes by removing them altogether.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0" y="0"/>
            <a:ext cx="9144000" cy="1417638"/>
          </a:xfrm>
        </p:spPr>
        <p:txBody>
          <a:bodyPr/>
          <a:lstStyle/>
          <a:p>
            <a:pPr marL="341313" algn="l"/>
            <a:r>
              <a:rPr lang="en-US" smtClean="0">
                <a:solidFill>
                  <a:srgbClr val="9E012F"/>
                </a:solidFill>
              </a:rPr>
              <a:t>Unnecessary Words</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
        <p:nvSpPr>
          <p:cNvPr id="58371" name="Content Placeholder 6"/>
          <p:cNvSpPr>
            <a:spLocks noGrp="1"/>
          </p:cNvSpPr>
          <p:nvPr>
            <p:ph sz="half" idx="1"/>
          </p:nvPr>
        </p:nvSpPr>
        <p:spPr>
          <a:xfrm>
            <a:off x="457200" y="1600200"/>
            <a:ext cx="7924800" cy="4525963"/>
          </a:xfrm>
        </p:spPr>
        <p:txBody>
          <a:bodyPr/>
          <a:lstStyle/>
          <a:p>
            <a:pPr marL="0" indent="0">
              <a:buFont typeface="Arial" charset="0"/>
              <a:buNone/>
            </a:pPr>
            <a:r>
              <a:rPr lang="en-US" sz="2400" b="1" smtClean="0"/>
              <a:t>Wordy</a:t>
            </a:r>
          </a:p>
          <a:p>
            <a:pPr marL="0" indent="0">
              <a:buFont typeface="Arial" charset="0"/>
              <a:buNone/>
            </a:pPr>
            <a:r>
              <a:rPr lang="en-US" sz="2400" smtClean="0"/>
              <a:t>We have taken into consideration your request for a refund. In view of the fact that the product clearly does not meet our quality standards, we have enclosed a check for the full amount. It should be noted that we have dropped that brand of shoes from our product offering. </a:t>
            </a:r>
          </a:p>
          <a:p>
            <a:pPr marL="0" indent="0">
              <a:buFont typeface="Arial" charset="0"/>
              <a:buNone/>
            </a:pPr>
            <a:endParaRPr lang="en-US" sz="2400" smtClean="0"/>
          </a:p>
          <a:p>
            <a:pPr marL="0" indent="0">
              <a:buFont typeface="Arial" charset="0"/>
              <a:buNone/>
            </a:pPr>
            <a:r>
              <a:rPr lang="en-US" sz="2400" b="1" smtClean="0"/>
              <a:t>Concise</a:t>
            </a:r>
          </a:p>
          <a:p>
            <a:pPr marL="0" indent="0">
              <a:buFont typeface="Arial" charset="0"/>
              <a:buNone/>
            </a:pPr>
            <a:r>
              <a:rPr lang="en-US" sz="2400" smtClean="0"/>
              <a:t>We have considered your request for a refund. Because the product clearly does not meet our quality standards, we have enclosed a check for the full amount and have dropped that line of shoes from product offering.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Simple Words?</a:t>
            </a:r>
          </a:p>
        </p:txBody>
      </p:sp>
      <p:sp>
        <p:nvSpPr>
          <p:cNvPr id="60418" name="Content Placeholder 2"/>
          <p:cNvSpPr>
            <a:spLocks noGrp="1"/>
          </p:cNvSpPr>
          <p:nvPr>
            <p:ph sz="half" idx="1"/>
          </p:nvPr>
        </p:nvSpPr>
        <p:spPr>
          <a:xfrm>
            <a:off x="457200" y="1600200"/>
            <a:ext cx="8077200" cy="4525963"/>
          </a:xfrm>
        </p:spPr>
        <p:txBody>
          <a:bodyPr/>
          <a:lstStyle/>
          <a:p>
            <a:pPr marL="0" indent="0">
              <a:lnSpc>
                <a:spcPct val="90000"/>
              </a:lnSpc>
              <a:buFont typeface="Arial" charset="0"/>
              <a:buNone/>
            </a:pPr>
            <a:r>
              <a:rPr lang="en-US" sz="3200" smtClean="0"/>
              <a:t>You can use simple words by choosing everyday words instead of “fancy” words with which readers are less familiar. </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Simple Words?</a:t>
            </a:r>
          </a:p>
        </p:txBody>
      </p:sp>
      <p:sp>
        <p:nvSpPr>
          <p:cNvPr id="62466" name="Content Placeholder 2"/>
          <p:cNvSpPr>
            <a:spLocks noGrp="1"/>
          </p:cNvSpPr>
          <p:nvPr>
            <p:ph sz="half" idx="1"/>
          </p:nvPr>
        </p:nvSpPr>
        <p:spPr>
          <a:xfrm>
            <a:off x="457200" y="1600200"/>
            <a:ext cx="8077200" cy="4525963"/>
          </a:xfrm>
        </p:spPr>
        <p:txBody>
          <a:bodyPr/>
          <a:lstStyle/>
          <a:p>
            <a:pPr marL="0" indent="0">
              <a:lnSpc>
                <a:spcPct val="90000"/>
              </a:lnSpc>
              <a:buFont typeface="Arial" charset="0"/>
              <a:buNone/>
            </a:pPr>
            <a:r>
              <a:rPr lang="en-US" sz="2400" b="1" smtClean="0"/>
              <a:t>Less-familiar words</a:t>
            </a:r>
          </a:p>
          <a:p>
            <a:pPr marL="0" indent="0">
              <a:lnSpc>
                <a:spcPct val="90000"/>
              </a:lnSpc>
              <a:buFont typeface="Arial" charset="0"/>
              <a:buNone/>
            </a:pPr>
            <a:r>
              <a:rPr lang="en-US" sz="2400" smtClean="0"/>
              <a:t>The store owner is not cognizant of the fact that employee morale has suffered subsequent to the requirement that they wear khaki pants and pink collared shirts with the This Little Piggy Shoe Store logo embroidered on them. </a:t>
            </a:r>
          </a:p>
          <a:p>
            <a:pPr marL="0" indent="0">
              <a:lnSpc>
                <a:spcPct val="90000"/>
              </a:lnSpc>
            </a:pPr>
            <a:endParaRPr lang="en-US" sz="2400" smtClean="0"/>
          </a:p>
          <a:p>
            <a:pPr marL="0" indent="0">
              <a:lnSpc>
                <a:spcPct val="90000"/>
              </a:lnSpc>
              <a:buFont typeface="Arial" charset="0"/>
              <a:buNone/>
            </a:pPr>
            <a:r>
              <a:rPr lang="en-US" sz="2400" b="1" smtClean="0"/>
              <a:t>Simple, familiar words</a:t>
            </a:r>
          </a:p>
          <a:p>
            <a:pPr marL="0" indent="0">
              <a:lnSpc>
                <a:spcPct val="90000"/>
              </a:lnSpc>
              <a:buFont typeface="Arial" charset="0"/>
              <a:buNone/>
            </a:pPr>
            <a:r>
              <a:rPr lang="en-US" sz="2400" smtClean="0"/>
              <a:t>The store owner does not know that employee morale has suffered since she required that they wear khaki pants and pink collared shirts embroidered with the This Little Piggy Shoe Store logo. </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Positive Language (When Possible)?</a:t>
            </a:r>
          </a:p>
        </p:txBody>
      </p:sp>
      <p:sp>
        <p:nvSpPr>
          <p:cNvPr id="64514" name="Content Placeholder 2"/>
          <p:cNvSpPr>
            <a:spLocks noGrp="1"/>
          </p:cNvSpPr>
          <p:nvPr>
            <p:ph sz="half" idx="1"/>
          </p:nvPr>
        </p:nvSpPr>
        <p:spPr>
          <a:xfrm>
            <a:off x="457200" y="1600200"/>
            <a:ext cx="8153400" cy="4525963"/>
          </a:xfrm>
        </p:spPr>
        <p:txBody>
          <a:bodyPr/>
          <a:lstStyle/>
          <a:p>
            <a:pPr marL="0" indent="0">
              <a:lnSpc>
                <a:spcPct val="90000"/>
              </a:lnSpc>
              <a:buFont typeface="Arial" charset="0"/>
              <a:buNone/>
            </a:pPr>
            <a:r>
              <a:rPr lang="en-US" sz="3200" smtClean="0"/>
              <a:t>You can use positive language by saying what something is rather than what it is not. </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Positive Language (When Possible)?</a:t>
            </a:r>
          </a:p>
        </p:txBody>
      </p:sp>
      <p:sp>
        <p:nvSpPr>
          <p:cNvPr id="3" name="Content Placeholder 2"/>
          <p:cNvSpPr>
            <a:spLocks noGrp="1"/>
          </p:cNvSpPr>
          <p:nvPr>
            <p:ph sz="half" idx="1"/>
          </p:nvPr>
        </p:nvSpPr>
        <p:spPr>
          <a:xfrm>
            <a:off x="457200" y="1600200"/>
            <a:ext cx="8153400" cy="4525963"/>
          </a:xfrm>
        </p:spPr>
        <p:txBody>
          <a:bodyPr rtlCol="0">
            <a:normAutofit/>
          </a:bodyPr>
          <a:lstStyle/>
          <a:p>
            <a:pPr marL="457200" indent="-457200" fontAlgn="auto">
              <a:lnSpc>
                <a:spcPct val="90000"/>
              </a:lnSpc>
              <a:spcAft>
                <a:spcPts val="0"/>
              </a:spcAft>
              <a:buFont typeface="Arial" pitchFamily="34" charset="0"/>
              <a:buNone/>
              <a:defRPr/>
            </a:pPr>
            <a:r>
              <a:rPr lang="en-US" sz="2400" b="1" dirty="0" smtClean="0"/>
              <a:t>Negative</a:t>
            </a:r>
          </a:p>
          <a:p>
            <a:pPr marL="0" indent="0" fontAlgn="auto">
              <a:lnSpc>
                <a:spcPct val="90000"/>
              </a:lnSpc>
              <a:spcAft>
                <a:spcPts val="0"/>
              </a:spcAft>
              <a:buFont typeface="Arial" pitchFamily="34" charset="0"/>
              <a:buNone/>
              <a:defRPr/>
            </a:pPr>
            <a:r>
              <a:rPr lang="en-US" sz="2400" dirty="0" smtClean="0"/>
              <a:t>With almost no training, our employees are not incapable of filling out their time cards correctly.</a:t>
            </a:r>
          </a:p>
          <a:p>
            <a:pPr marL="457200" indent="-457200" fontAlgn="auto">
              <a:lnSpc>
                <a:spcPct val="90000"/>
              </a:lnSpc>
              <a:spcAft>
                <a:spcPts val="0"/>
              </a:spcAft>
              <a:buFont typeface="Arial" pitchFamily="34" charset="0"/>
              <a:buNone/>
              <a:defRPr/>
            </a:pPr>
            <a:endParaRPr lang="en-US" sz="2400" dirty="0" smtClean="0"/>
          </a:p>
          <a:p>
            <a:pPr marL="457200" indent="-457200" fontAlgn="auto">
              <a:lnSpc>
                <a:spcPct val="90000"/>
              </a:lnSpc>
              <a:spcAft>
                <a:spcPts val="0"/>
              </a:spcAft>
              <a:buFont typeface="Arial" pitchFamily="34" charset="0"/>
              <a:buNone/>
              <a:defRPr/>
            </a:pPr>
            <a:r>
              <a:rPr lang="en-US" sz="2400" b="1" dirty="0" smtClean="0"/>
              <a:t>Positive</a:t>
            </a:r>
          </a:p>
          <a:p>
            <a:pPr marL="0" indent="0" fontAlgn="auto">
              <a:lnSpc>
                <a:spcPct val="90000"/>
              </a:lnSpc>
              <a:spcAft>
                <a:spcPts val="0"/>
              </a:spcAft>
              <a:buFont typeface="Arial" pitchFamily="34" charset="0"/>
              <a:buNone/>
              <a:defRPr/>
            </a:pPr>
            <a:r>
              <a:rPr lang="en-US" sz="2400" dirty="0" smtClean="0"/>
              <a:t>With some training, our employees are capable of filling out their time cards correctly.  </a:t>
            </a:r>
            <a:endParaRPr lang="en-US" sz="2400"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Inoffensive Language?</a:t>
            </a:r>
          </a:p>
        </p:txBody>
      </p:sp>
      <p:sp>
        <p:nvSpPr>
          <p:cNvPr id="68610" name="Content Placeholder 2"/>
          <p:cNvSpPr>
            <a:spLocks noGrp="1"/>
          </p:cNvSpPr>
          <p:nvPr>
            <p:ph idx="1"/>
          </p:nvPr>
        </p:nvSpPr>
        <p:spPr/>
        <p:txBody>
          <a:bodyPr/>
          <a:lstStyle/>
          <a:p>
            <a:pPr marL="0" indent="0">
              <a:buFont typeface="Arial" charset="0"/>
              <a:buNone/>
            </a:pPr>
            <a:r>
              <a:rPr lang="en-US" smtClean="0"/>
              <a:t>Offensive language can occur when using gender-specific nouns and pronouns or referring to people with disabilities. </a:t>
            </a:r>
          </a:p>
        </p:txBody>
      </p:sp>
      <p:cxnSp>
        <p:nvCxnSpPr>
          <p:cNvPr id="4" name="Straight Connector 3"/>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Inoffensive Language?</a:t>
            </a:r>
          </a:p>
        </p:txBody>
      </p:sp>
      <p:sp>
        <p:nvSpPr>
          <p:cNvPr id="70658" name="Content Placeholder 2"/>
          <p:cNvSpPr>
            <a:spLocks noGrp="1"/>
          </p:cNvSpPr>
          <p:nvPr>
            <p:ph idx="1"/>
          </p:nvPr>
        </p:nvSpPr>
        <p:spPr/>
        <p:txBody>
          <a:bodyPr/>
          <a:lstStyle/>
          <a:p>
            <a:pPr marL="0" indent="0">
              <a:buFont typeface="Arial" charset="0"/>
              <a:buNone/>
            </a:pPr>
            <a:r>
              <a:rPr lang="en-US" sz="2400" b="1" smtClean="0"/>
              <a:t>Sexist</a:t>
            </a:r>
          </a:p>
          <a:p>
            <a:pPr marL="0" indent="0">
              <a:buFont typeface="Arial" charset="0"/>
              <a:buNone/>
            </a:pPr>
            <a:r>
              <a:rPr lang="en-US" sz="2400" smtClean="0"/>
              <a:t>A salesman should never forget that his first duty is to make the customer happy.</a:t>
            </a:r>
          </a:p>
          <a:p>
            <a:pPr marL="0" indent="0">
              <a:buFont typeface="Arial" charset="0"/>
              <a:buNone/>
            </a:pPr>
            <a:endParaRPr lang="en-US" sz="2400" b="1" smtClean="0"/>
          </a:p>
          <a:p>
            <a:pPr marL="0" indent="0">
              <a:buFont typeface="Arial" charset="0"/>
              <a:buNone/>
            </a:pPr>
            <a:r>
              <a:rPr lang="en-US" sz="2400" b="1" smtClean="0"/>
              <a:t>Non-sexist</a:t>
            </a:r>
          </a:p>
          <a:p>
            <a:pPr marL="0" indent="0">
              <a:buFont typeface="Arial" charset="0"/>
              <a:buNone/>
            </a:pPr>
            <a:r>
              <a:rPr lang="en-US" sz="2400" smtClean="0"/>
              <a:t>Sales associates should remember that their first duty is to make the customer happy.</a:t>
            </a:r>
          </a:p>
        </p:txBody>
      </p:sp>
      <p:cxnSp>
        <p:nvCxnSpPr>
          <p:cNvPr id="4" name="Straight Connector 3"/>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Specific and Clear Language?</a:t>
            </a:r>
          </a:p>
        </p:txBody>
      </p:sp>
      <p:sp>
        <p:nvSpPr>
          <p:cNvPr id="3" name="Content Placeholder 2"/>
          <p:cNvSpPr>
            <a:spLocks noGrp="1"/>
          </p:cNvSpPr>
          <p:nvPr>
            <p:ph idx="1"/>
          </p:nvPr>
        </p:nvSpPr>
        <p:spPr>
          <a:xfrm>
            <a:off x="457200" y="1600200"/>
            <a:ext cx="8229600" cy="5257800"/>
          </a:xfrm>
        </p:spPr>
        <p:txBody>
          <a:bodyPr rtlCol="0">
            <a:normAutofit fontScale="85000" lnSpcReduction="20000"/>
          </a:bodyPr>
          <a:lstStyle/>
          <a:p>
            <a:pPr marL="0" indent="0" fontAlgn="auto">
              <a:spcAft>
                <a:spcPts val="0"/>
              </a:spcAft>
              <a:buFont typeface="Arial" pitchFamily="34" charset="0"/>
              <a:buNone/>
              <a:defRPr/>
            </a:pPr>
            <a:r>
              <a:rPr lang="en-US" sz="3800" dirty="0" smtClean="0"/>
              <a:t>You can use specific language by choosing precise words.</a:t>
            </a:r>
          </a:p>
          <a:p>
            <a:pPr marL="0" indent="0" fontAlgn="auto">
              <a:spcAft>
                <a:spcPts val="0"/>
              </a:spcAft>
              <a:buFont typeface="Arial" pitchFamily="34" charset="0"/>
              <a:buNone/>
              <a:defRPr/>
            </a:pPr>
            <a:endParaRPr lang="en-US" sz="2800" dirty="0" smtClean="0"/>
          </a:p>
          <a:p>
            <a:pPr marL="0" indent="0" fontAlgn="auto">
              <a:spcAft>
                <a:spcPts val="0"/>
              </a:spcAft>
              <a:buFont typeface="Arial" pitchFamily="34" charset="0"/>
              <a:buNone/>
              <a:defRPr/>
            </a:pPr>
            <a:r>
              <a:rPr lang="en-US" sz="2800" b="1" dirty="0" smtClean="0"/>
              <a:t>Vague</a:t>
            </a:r>
          </a:p>
          <a:p>
            <a:pPr marL="0" indent="0" fontAlgn="auto">
              <a:spcAft>
                <a:spcPts val="0"/>
              </a:spcAft>
              <a:buFont typeface="Arial" pitchFamily="34" charset="0"/>
              <a:buNone/>
              <a:defRPr/>
            </a:pPr>
            <a:r>
              <a:rPr lang="en-US" sz="2800" dirty="0" smtClean="0"/>
              <a:t>We are returning the shipment of men’s shoes delivered recently to This Little Piggy Shoe Store because of poor quality. </a:t>
            </a:r>
            <a:br>
              <a:rPr lang="en-US" sz="2800" dirty="0" smtClean="0"/>
            </a:br>
            <a:endParaRPr lang="en-US" sz="2800" dirty="0" smtClean="0"/>
          </a:p>
          <a:p>
            <a:pPr marL="0" indent="0" fontAlgn="auto">
              <a:spcAft>
                <a:spcPts val="0"/>
              </a:spcAft>
              <a:buFont typeface="Arial" pitchFamily="34" charset="0"/>
              <a:buNone/>
              <a:defRPr/>
            </a:pPr>
            <a:r>
              <a:rPr lang="en-US" sz="2800" b="1" dirty="0" smtClean="0"/>
              <a:t>Specific</a:t>
            </a:r>
          </a:p>
          <a:p>
            <a:pPr marL="0" indent="0" fontAlgn="auto">
              <a:spcAft>
                <a:spcPts val="0"/>
              </a:spcAft>
              <a:buFont typeface="Arial" pitchFamily="34" charset="0"/>
              <a:buNone/>
              <a:defRPr/>
            </a:pPr>
            <a:r>
              <a:rPr lang="en-US" sz="2800" dirty="0" smtClean="0"/>
              <a:t>We are returning the shipment of men’s shoes delivered on Monday, April 14 to This Little Piggy Shoe Store because of the following problems:</a:t>
            </a:r>
          </a:p>
          <a:p>
            <a:pPr marL="457200" indent="-457200" fontAlgn="auto">
              <a:spcAft>
                <a:spcPts val="0"/>
              </a:spcAft>
              <a:defRPr/>
            </a:pPr>
            <a:r>
              <a:rPr lang="en-US" sz="2800" dirty="0" smtClean="0"/>
              <a:t>Crooked stitching</a:t>
            </a:r>
          </a:p>
          <a:p>
            <a:pPr marL="457200" indent="-457200" fontAlgn="auto">
              <a:spcAft>
                <a:spcPts val="0"/>
              </a:spcAft>
              <a:defRPr/>
            </a:pPr>
            <a:r>
              <a:rPr lang="en-US" sz="2800" dirty="0" smtClean="0"/>
              <a:t>Glue remnants on the soles</a:t>
            </a:r>
          </a:p>
          <a:p>
            <a:pPr marL="457200" indent="-457200" fontAlgn="auto">
              <a:spcAft>
                <a:spcPts val="0"/>
              </a:spcAft>
              <a:defRPr/>
            </a:pPr>
            <a:r>
              <a:rPr lang="en-US" sz="2800" dirty="0" smtClean="0"/>
              <a:t>Construction from cheap imitation leather</a:t>
            </a:r>
          </a:p>
          <a:p>
            <a:pPr marL="457200" indent="-457200" fontAlgn="auto">
              <a:spcAft>
                <a:spcPts val="0"/>
              </a:spcAft>
              <a:defRPr/>
            </a:pPr>
            <a:endParaRPr lang="en-US" sz="2800" dirty="0" smtClean="0"/>
          </a:p>
          <a:p>
            <a:pPr marL="0" indent="0" fontAlgn="auto">
              <a:spcAft>
                <a:spcPts val="0"/>
              </a:spcAft>
              <a:buFont typeface="Arial" pitchFamily="34" charset="0"/>
              <a:buNone/>
              <a:defRPr/>
            </a:pPr>
            <a:endParaRPr lang="en-US" dirty="0" smtClean="0"/>
          </a:p>
          <a:p>
            <a:pPr marL="457200" indent="-457200" fontAlgn="auto">
              <a:spcAft>
                <a:spcPts val="0"/>
              </a:spcAft>
              <a:buFont typeface="Arial" pitchFamily="34" charset="0"/>
              <a:buChar char="•"/>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0" y="0"/>
            <a:ext cx="9144000" cy="1417638"/>
          </a:xfrm>
        </p:spPr>
        <p:txBody>
          <a:bodyPr/>
          <a:lstStyle/>
          <a:p>
            <a:pPr marL="341313" algn="l"/>
            <a:r>
              <a:rPr lang="en-US" smtClean="0">
                <a:solidFill>
                  <a:srgbClr val="9E012F"/>
                </a:solidFill>
              </a:rPr>
              <a:t>How Do You Consider Your Readers’ Culture and Language?</a:t>
            </a:r>
          </a:p>
        </p:txBody>
      </p:sp>
      <p:sp>
        <p:nvSpPr>
          <p:cNvPr id="72706" name="Content Placeholder 5"/>
          <p:cNvSpPr>
            <a:spLocks noGrp="1"/>
          </p:cNvSpPr>
          <p:nvPr>
            <p:ph idx="1"/>
          </p:nvPr>
        </p:nvSpPr>
        <p:spPr/>
        <p:txBody>
          <a:bodyPr/>
          <a:lstStyle/>
          <a:p>
            <a:pPr marL="457200" indent="-457200">
              <a:buFont typeface="Arial" charset="0"/>
              <a:buNone/>
            </a:pPr>
            <a:r>
              <a:rPr lang="en-US" smtClean="0"/>
              <a:t>When writing, avoid </a:t>
            </a:r>
          </a:p>
          <a:p>
            <a:pPr marL="457200" indent="-457200"/>
            <a:r>
              <a:rPr lang="en-US" smtClean="0"/>
              <a:t>idioms</a:t>
            </a:r>
          </a:p>
          <a:p>
            <a:pPr marL="457200" indent="-457200"/>
            <a:r>
              <a:rPr lang="en-US" smtClean="0"/>
              <a:t>localisms</a:t>
            </a:r>
          </a:p>
          <a:p>
            <a:pPr marL="457200" indent="-457200"/>
            <a:r>
              <a:rPr lang="en-US" smtClean="0"/>
              <a:t>metaphors and allusions</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0" y="0"/>
            <a:ext cx="9144000" cy="1417638"/>
          </a:xfrm>
        </p:spPr>
        <p:txBody>
          <a:bodyPr/>
          <a:lstStyle/>
          <a:p>
            <a:pPr marL="341313" algn="l"/>
            <a:r>
              <a:rPr lang="en-US" smtClean="0">
                <a:solidFill>
                  <a:srgbClr val="9E012F"/>
                </a:solidFill>
              </a:rPr>
              <a:t>How Do You Consider Your Readers’ Culture and Language?</a:t>
            </a:r>
          </a:p>
        </p:txBody>
      </p:sp>
      <p:sp>
        <p:nvSpPr>
          <p:cNvPr id="6" name="Content Placeholder 5"/>
          <p:cNvSpPr>
            <a:spLocks noGrp="1"/>
          </p:cNvSpPr>
          <p:nvPr>
            <p:ph idx="1"/>
          </p:nvPr>
        </p:nvSpPr>
        <p:spPr/>
        <p:txBody>
          <a:bodyPr rtlCol="0">
            <a:normAutofit/>
          </a:bodyPr>
          <a:lstStyle/>
          <a:p>
            <a:pPr marL="0" indent="0" fontAlgn="auto">
              <a:spcAft>
                <a:spcPts val="0"/>
              </a:spcAft>
              <a:buFont typeface="Arial" pitchFamily="34" charset="0"/>
              <a:buNone/>
              <a:defRPr/>
            </a:pPr>
            <a:r>
              <a:rPr lang="en-US" sz="2400" b="1" dirty="0" smtClean="0"/>
              <a:t>Non-international language</a:t>
            </a:r>
          </a:p>
          <a:p>
            <a:pPr marL="0" indent="0" fontAlgn="auto">
              <a:spcAft>
                <a:spcPts val="0"/>
              </a:spcAft>
              <a:buFont typeface="Arial" pitchFamily="34" charset="0"/>
              <a:buNone/>
              <a:defRPr/>
            </a:pPr>
            <a:r>
              <a:rPr lang="en-US" sz="2400" dirty="0" smtClean="0"/>
              <a:t>On your first day, please bring a Xerox of your driver’s license for our files, and be ready to get your feet wet. </a:t>
            </a:r>
          </a:p>
          <a:p>
            <a:pPr marL="0" indent="0" fontAlgn="auto">
              <a:spcAft>
                <a:spcPts val="0"/>
              </a:spcAft>
              <a:buFont typeface="Arial" pitchFamily="34" charset="0"/>
              <a:buNone/>
              <a:defRPr/>
            </a:pPr>
            <a:endParaRPr lang="en-US" sz="2400" b="1" dirty="0" smtClean="0"/>
          </a:p>
          <a:p>
            <a:pPr marL="0" indent="0" fontAlgn="auto">
              <a:spcAft>
                <a:spcPts val="0"/>
              </a:spcAft>
              <a:buFont typeface="Arial" pitchFamily="34" charset="0"/>
              <a:buNone/>
              <a:defRPr/>
            </a:pPr>
            <a:r>
              <a:rPr lang="en-US" sz="2400" b="1" dirty="0" smtClean="0"/>
              <a:t>International language</a:t>
            </a:r>
          </a:p>
          <a:p>
            <a:pPr marL="0" indent="0" fontAlgn="auto">
              <a:spcAft>
                <a:spcPts val="0"/>
              </a:spcAft>
              <a:buFont typeface="Arial" pitchFamily="34" charset="0"/>
              <a:buNone/>
              <a:defRPr/>
            </a:pPr>
            <a:r>
              <a:rPr lang="en-US" sz="2400" dirty="0" smtClean="0"/>
              <a:t>On your first day, please bring a copy of your driver’s license for our files, and come ready to learn. </a:t>
            </a:r>
          </a:p>
          <a:p>
            <a:pPr marL="457200" indent="-457200" fontAlgn="auto">
              <a:spcAft>
                <a:spcPts val="0"/>
              </a:spcAft>
              <a:buFont typeface="Arial" pitchFamily="34" charset="0"/>
              <a:buNone/>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2057400"/>
            <a:ext cx="5334000" cy="1108075"/>
          </a:xfrm>
          <a:prstGeom prst="rect">
            <a:avLst/>
          </a:prstGeom>
          <a:noFill/>
        </p:spPr>
        <p:txBody>
          <a:bodyPr>
            <a:spAutoFit/>
          </a:bodyPr>
          <a:lstStyle/>
          <a:p>
            <a:pPr algn="ctr" fontAlgn="auto">
              <a:spcBef>
                <a:spcPts val="0"/>
              </a:spcBef>
              <a:spcAft>
                <a:spcPts val="0"/>
              </a:spcAft>
              <a:defRPr/>
            </a:pPr>
            <a:r>
              <a:rPr lang="en-US" sz="6600" b="1" dirty="0">
                <a:solidFill>
                  <a:srgbClr val="9E012F"/>
                </a:solidFill>
                <a:latin typeface="+mj-lt"/>
                <a:cs typeface="+mn-cs"/>
              </a:rPr>
              <a:t>Questions?</a:t>
            </a:r>
            <a:endParaRPr lang="en-US" sz="6600" b="1" dirty="0">
              <a:solidFill>
                <a:srgbClr val="9E012F"/>
              </a:solidFill>
              <a:latin typeface="+mj-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0" y="0"/>
            <a:ext cx="9144000" cy="1417638"/>
          </a:xfrm>
        </p:spPr>
        <p:txBody>
          <a:bodyPr/>
          <a:lstStyle/>
          <a:p>
            <a:pPr marL="341313" algn="l"/>
            <a:r>
              <a:rPr lang="en-US" smtClean="0">
                <a:solidFill>
                  <a:srgbClr val="9E012F"/>
                </a:solidFill>
              </a:rPr>
              <a:t>How Do You Use Specific and Clear Language?</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smtClean="0"/>
              <a:t>Clear language has only one meaning. You can use clear language by avoiding</a:t>
            </a:r>
          </a:p>
          <a:p>
            <a:pPr marL="457200" indent="-457200" fontAlgn="auto">
              <a:spcAft>
                <a:spcPts val="0"/>
              </a:spcAft>
              <a:buFont typeface="Arial" pitchFamily="34" charset="0"/>
              <a:buChar char="•"/>
              <a:defRPr/>
            </a:pPr>
            <a:r>
              <a:rPr lang="en-US" dirty="0" smtClean="0"/>
              <a:t>misplaced modifiers</a:t>
            </a:r>
          </a:p>
          <a:p>
            <a:pPr marL="457200" indent="-457200" fontAlgn="auto">
              <a:spcAft>
                <a:spcPts val="0"/>
              </a:spcAft>
              <a:buFont typeface="Arial" pitchFamily="34" charset="0"/>
              <a:buChar char="•"/>
              <a:defRPr/>
            </a:pPr>
            <a:r>
              <a:rPr lang="en-US" dirty="0" smtClean="0"/>
              <a:t>dangling modifiers</a:t>
            </a:r>
          </a:p>
          <a:p>
            <a:pPr marL="457200" indent="-457200" fontAlgn="auto">
              <a:spcAft>
                <a:spcPts val="0"/>
              </a:spcAft>
              <a:buFont typeface="Arial" pitchFamily="34" charset="0"/>
              <a:buChar char="•"/>
              <a:defRPr/>
            </a:pPr>
            <a:r>
              <a:rPr lang="en-US" dirty="0" smtClean="0"/>
              <a:t>stacked nouns</a:t>
            </a:r>
          </a:p>
          <a:p>
            <a:pPr marL="457200" indent="-457200" fontAlgn="auto">
              <a:spcAft>
                <a:spcPts val="0"/>
              </a:spcAft>
              <a:buFont typeface="Arial" pitchFamily="34" charset="0"/>
              <a:buChar char="•"/>
              <a:defRPr/>
            </a:pPr>
            <a:r>
              <a:rPr lang="en-US" dirty="0" smtClean="0"/>
              <a:t>faulty word choice</a:t>
            </a:r>
          </a:p>
          <a:p>
            <a:pPr marL="457200" indent="-457200" fontAlgn="auto">
              <a:spcAft>
                <a:spcPts val="0"/>
              </a:spcAft>
              <a:buFont typeface="Arial" pitchFamily="34" charset="0"/>
              <a:buChar char="•"/>
              <a:defRPr/>
            </a:pPr>
            <a:r>
              <a:rPr lang="en-US" dirty="0" smtClean="0"/>
              <a:t>inconsistent or inappropriate technical terminology</a:t>
            </a:r>
          </a:p>
          <a:p>
            <a:pPr marL="0" indent="0" fontAlgn="auto">
              <a:spcAft>
                <a:spcPts val="0"/>
              </a:spcAft>
              <a:buFont typeface="Arial" pitchFamily="34" charset="0"/>
              <a:buNone/>
              <a:defRPr/>
            </a:pPr>
            <a:endParaRPr lang="en-US" dirty="0" smtClean="0"/>
          </a:p>
          <a:p>
            <a:pPr marL="457200" indent="-457200" fontAlgn="auto">
              <a:spcAft>
                <a:spcPts val="0"/>
              </a:spcAft>
              <a:buFont typeface="Arial" pitchFamily="34" charset="0"/>
              <a:buChar char="•"/>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0"/>
            <a:ext cx="9144000" cy="1417638"/>
          </a:xfrm>
        </p:spPr>
        <p:txBody>
          <a:bodyPr/>
          <a:lstStyle/>
          <a:p>
            <a:pPr marL="341313" algn="l"/>
            <a:r>
              <a:rPr lang="en-US" smtClean="0">
                <a:solidFill>
                  <a:srgbClr val="9E012F"/>
                </a:solidFill>
              </a:rPr>
              <a:t>Misplaced Modifiers</a:t>
            </a:r>
          </a:p>
        </p:txBody>
      </p:sp>
      <p:sp>
        <p:nvSpPr>
          <p:cNvPr id="3" name="Content Placeholder 2"/>
          <p:cNvSpPr>
            <a:spLocks noGrp="1"/>
          </p:cNvSpPr>
          <p:nvPr>
            <p:ph idx="1"/>
          </p:nvPr>
        </p:nvSpPr>
        <p:spPr>
          <a:xfrm>
            <a:off x="457200" y="1600200"/>
            <a:ext cx="8229600" cy="4800600"/>
          </a:xfrm>
        </p:spPr>
        <p:txBody>
          <a:bodyPr rtlCol="0">
            <a:normAutofit/>
          </a:bodyPr>
          <a:lstStyle/>
          <a:p>
            <a:pPr marL="0" indent="0" fontAlgn="auto">
              <a:spcAft>
                <a:spcPts val="0"/>
              </a:spcAft>
              <a:buFont typeface="Arial" pitchFamily="34" charset="0"/>
              <a:buNone/>
              <a:defRPr/>
            </a:pPr>
            <a:r>
              <a:rPr lang="en-US" dirty="0" smtClean="0"/>
              <a:t>Modifiers are words, phrases, or clauses that refer to other elements in the sentence called referents. </a:t>
            </a:r>
            <a:r>
              <a:rPr lang="en-US" b="1" dirty="0" smtClean="0"/>
              <a:t>Misplaced modifiers </a:t>
            </a:r>
            <a:r>
              <a:rPr lang="en-US" dirty="0" smtClean="0"/>
              <a:t>have unclear referents. </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r>
              <a:rPr lang="en-US" dirty="0" smtClean="0"/>
              <a:t>You can correct this problem by moving the modifier to a better position in the sentence, “pinning” it next to the word it modifies. </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b="1" dirty="0" smtClean="0"/>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dirty="0" smtClean="0"/>
          </a:p>
          <a:p>
            <a:pPr marL="457200" indent="-457200" fontAlgn="auto">
              <a:spcAft>
                <a:spcPts val="0"/>
              </a:spcAft>
              <a:buFont typeface="Arial" pitchFamily="34" charset="0"/>
              <a:buChar char="•"/>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0" y="0"/>
            <a:ext cx="9144000" cy="1417638"/>
          </a:xfrm>
        </p:spPr>
        <p:txBody>
          <a:bodyPr/>
          <a:lstStyle/>
          <a:p>
            <a:pPr marL="341313" algn="l"/>
            <a:r>
              <a:rPr lang="en-US" smtClean="0">
                <a:solidFill>
                  <a:srgbClr val="9E012F"/>
                </a:solidFill>
              </a:rPr>
              <a:t>Misplaced Modifiers</a:t>
            </a:r>
          </a:p>
        </p:txBody>
      </p:sp>
      <p:sp>
        <p:nvSpPr>
          <p:cNvPr id="3" name="Content Placeholder 2"/>
          <p:cNvSpPr>
            <a:spLocks noGrp="1"/>
          </p:cNvSpPr>
          <p:nvPr>
            <p:ph idx="1"/>
          </p:nvPr>
        </p:nvSpPr>
        <p:spPr>
          <a:xfrm>
            <a:off x="457200" y="1600200"/>
            <a:ext cx="8229600" cy="4800600"/>
          </a:xfrm>
        </p:spPr>
        <p:txBody>
          <a:bodyPr rtlCol="0">
            <a:normAutofit/>
          </a:bodyPr>
          <a:lstStyle/>
          <a:p>
            <a:pPr marL="0" indent="0" fontAlgn="auto">
              <a:spcAft>
                <a:spcPts val="0"/>
              </a:spcAft>
              <a:buFont typeface="Arial" pitchFamily="34" charset="0"/>
              <a:buNone/>
              <a:defRPr/>
            </a:pPr>
            <a:r>
              <a:rPr lang="en-US" sz="2400" b="1" dirty="0" smtClean="0"/>
              <a:t>Misplaced</a:t>
            </a:r>
          </a:p>
          <a:p>
            <a:pPr marL="0" indent="0" fontAlgn="auto">
              <a:spcAft>
                <a:spcPts val="0"/>
              </a:spcAft>
              <a:buFont typeface="Arial" pitchFamily="34" charset="0"/>
              <a:buNone/>
              <a:defRPr/>
            </a:pPr>
            <a:r>
              <a:rPr lang="en-US" sz="2400" dirty="0" smtClean="0"/>
              <a:t>The loss prevention specialist we hired caught an elderly woman stuffing a new pair of orthopedic shoes in her bag on the store’s hidden camera. </a:t>
            </a:r>
          </a:p>
          <a:p>
            <a:pPr marL="0" indent="0" fontAlgn="auto">
              <a:spcAft>
                <a:spcPts val="0"/>
              </a:spcAft>
              <a:buFont typeface="Arial" pitchFamily="34" charset="0"/>
              <a:buNone/>
              <a:defRPr/>
            </a:pPr>
            <a:endParaRPr lang="en-US" sz="2400" dirty="0" smtClean="0"/>
          </a:p>
          <a:p>
            <a:pPr marL="0" indent="0" fontAlgn="auto">
              <a:spcAft>
                <a:spcPts val="0"/>
              </a:spcAft>
              <a:buFont typeface="Arial" pitchFamily="34" charset="0"/>
              <a:buNone/>
              <a:defRPr/>
            </a:pPr>
            <a:r>
              <a:rPr lang="en-US" sz="2400" b="1" dirty="0" smtClean="0"/>
              <a:t>Correct</a:t>
            </a:r>
          </a:p>
          <a:p>
            <a:pPr marL="0" indent="0" fontAlgn="auto">
              <a:spcAft>
                <a:spcPts val="0"/>
              </a:spcAft>
              <a:buFont typeface="Arial" pitchFamily="34" charset="0"/>
              <a:buNone/>
              <a:defRPr/>
            </a:pPr>
            <a:r>
              <a:rPr lang="en-US" sz="2400" dirty="0" smtClean="0"/>
              <a:t>The loss prevention specialist we hired caught an elderly woman on the store’s hidden camera stuffing a new pair of orthopedic shoes in her bag.  </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b="1" dirty="0" smtClean="0"/>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dirty="0" smtClean="0"/>
          </a:p>
          <a:p>
            <a:pPr marL="457200" indent="-457200" fontAlgn="auto">
              <a:spcAft>
                <a:spcPts val="0"/>
              </a:spcAft>
              <a:buFont typeface="Arial" pitchFamily="34" charset="0"/>
              <a:buChar char="•"/>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0" y="0"/>
            <a:ext cx="9144000" cy="1417638"/>
          </a:xfrm>
        </p:spPr>
        <p:txBody>
          <a:bodyPr/>
          <a:lstStyle/>
          <a:p>
            <a:pPr marL="341313" algn="l"/>
            <a:r>
              <a:rPr lang="en-US" smtClean="0">
                <a:solidFill>
                  <a:srgbClr val="9E012F"/>
                </a:solidFill>
              </a:rPr>
              <a:t>Dangling Modifiers</a:t>
            </a:r>
          </a:p>
        </p:txBody>
      </p:sp>
      <p:sp>
        <p:nvSpPr>
          <p:cNvPr id="25602" name="Content Placeholder 2"/>
          <p:cNvSpPr>
            <a:spLocks noGrp="1"/>
          </p:cNvSpPr>
          <p:nvPr>
            <p:ph idx="1"/>
          </p:nvPr>
        </p:nvSpPr>
        <p:spPr/>
        <p:txBody>
          <a:bodyPr/>
          <a:lstStyle/>
          <a:p>
            <a:pPr marL="0" indent="0">
              <a:buFont typeface="Arial" charset="0"/>
              <a:buNone/>
            </a:pPr>
            <a:r>
              <a:rPr lang="en-US" smtClean="0"/>
              <a:t>Dangling modifiers are missing their referents. They usually appear at the beginning of a sentence.</a:t>
            </a:r>
          </a:p>
          <a:p>
            <a:pPr marL="0" indent="0">
              <a:buFont typeface="Arial" charset="0"/>
              <a:buNone/>
            </a:pPr>
            <a:endParaRPr lang="en-US" smtClean="0"/>
          </a:p>
          <a:p>
            <a:pPr marL="0" indent="0">
              <a:buFont typeface="Arial" charset="0"/>
              <a:buNone/>
            </a:pPr>
            <a:r>
              <a:rPr lang="en-US" smtClean="0"/>
              <a:t>You can correct this problem by adding a referent.   </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0" y="0"/>
            <a:ext cx="9144000" cy="1417638"/>
          </a:xfrm>
        </p:spPr>
        <p:txBody>
          <a:bodyPr/>
          <a:lstStyle/>
          <a:p>
            <a:pPr marL="341313" algn="l"/>
            <a:r>
              <a:rPr lang="en-US" smtClean="0">
                <a:solidFill>
                  <a:srgbClr val="9E012F"/>
                </a:solidFill>
              </a:rPr>
              <a:t>Dangling Modifiers</a:t>
            </a:r>
          </a:p>
        </p:txBody>
      </p:sp>
      <p:sp>
        <p:nvSpPr>
          <p:cNvPr id="27650" name="Content Placeholder 2"/>
          <p:cNvSpPr>
            <a:spLocks noGrp="1"/>
          </p:cNvSpPr>
          <p:nvPr>
            <p:ph idx="1"/>
          </p:nvPr>
        </p:nvSpPr>
        <p:spPr/>
        <p:txBody>
          <a:bodyPr/>
          <a:lstStyle/>
          <a:p>
            <a:pPr marL="0" indent="0">
              <a:buFont typeface="Arial" charset="0"/>
              <a:buNone/>
            </a:pPr>
            <a:r>
              <a:rPr lang="en-US" sz="2400" b="1" smtClean="0"/>
              <a:t>Dangling</a:t>
            </a:r>
          </a:p>
          <a:p>
            <a:pPr marL="0" indent="0">
              <a:buFont typeface="Arial" charset="0"/>
              <a:buNone/>
            </a:pPr>
            <a:r>
              <a:rPr lang="en-US" sz="2400" smtClean="0"/>
              <a:t>Before completing the final transaction of the day, the entire computer system went down.  </a:t>
            </a:r>
          </a:p>
          <a:p>
            <a:pPr marL="0" indent="0">
              <a:buFont typeface="Arial" charset="0"/>
              <a:buNone/>
            </a:pPr>
            <a:endParaRPr lang="en-US" sz="2400" smtClean="0"/>
          </a:p>
          <a:p>
            <a:pPr marL="0" indent="0">
              <a:buFont typeface="Arial" charset="0"/>
              <a:buNone/>
            </a:pPr>
            <a:r>
              <a:rPr lang="en-US" sz="2400" b="1" smtClean="0"/>
              <a:t>Correct</a:t>
            </a:r>
          </a:p>
          <a:p>
            <a:pPr marL="0" indent="0">
              <a:buFont typeface="Arial" charset="0"/>
              <a:buNone/>
            </a:pPr>
            <a:r>
              <a:rPr lang="en-US" sz="2400" smtClean="0"/>
              <a:t>Before the sales associate could complete the final transaction of the day, the entire system went down. </a:t>
            </a:r>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0" y="0"/>
            <a:ext cx="9144000" cy="1417638"/>
          </a:xfrm>
        </p:spPr>
        <p:txBody>
          <a:bodyPr/>
          <a:lstStyle/>
          <a:p>
            <a:pPr marL="341313" algn="l"/>
            <a:r>
              <a:rPr lang="en-US" smtClean="0">
                <a:solidFill>
                  <a:srgbClr val="9E012F"/>
                </a:solidFill>
              </a:rPr>
              <a:t>Stacked Nouns</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smtClean="0"/>
              <a:t>Stacked nouns occur when two or more nouns modify another noun. </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r>
              <a:rPr lang="en-US" dirty="0" smtClean="0"/>
              <a:t>You can correct this problem by </a:t>
            </a:r>
            <a:r>
              <a:rPr lang="en-US" dirty="0" err="1" smtClean="0"/>
              <a:t>unstacking</a:t>
            </a:r>
            <a:r>
              <a:rPr lang="en-US" dirty="0" smtClean="0"/>
              <a:t> the nouns.  </a:t>
            </a:r>
          </a:p>
          <a:p>
            <a:pPr marL="0" indent="0" fontAlgn="auto">
              <a:spcAft>
                <a:spcPts val="0"/>
              </a:spcAft>
              <a:buFont typeface="Arial" pitchFamily="34" charset="0"/>
              <a:buNone/>
              <a:defRPr/>
            </a:pPr>
            <a:endParaRPr lang="en-US" dirty="0" smtClean="0"/>
          </a:p>
          <a:p>
            <a:pPr marL="457200" indent="-457200" fontAlgn="auto">
              <a:spcAft>
                <a:spcPts val="0"/>
              </a:spcAft>
              <a:buFont typeface="Arial" pitchFamily="34" charset="0"/>
              <a:buChar char="•"/>
              <a:defRPr/>
            </a:pPr>
            <a:endParaRPr lang="en-US" dirty="0"/>
          </a:p>
        </p:txBody>
      </p:sp>
      <p:cxnSp>
        <p:nvCxnSpPr>
          <p:cNvPr id="5" name="Straight Connector 4"/>
          <p:cNvCxnSpPr/>
          <p:nvPr/>
        </p:nvCxnSpPr>
        <p:spPr>
          <a:xfrm>
            <a:off x="0" y="1371600"/>
            <a:ext cx="9144000" cy="1588"/>
          </a:xfrm>
          <a:prstGeom prst="line">
            <a:avLst/>
          </a:prstGeom>
          <a:ln w="63500">
            <a:solidFill>
              <a:srgbClr val="2D6897"/>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5&quot;&gt;&lt;property id=&quot;20148&quot; value=&quot;5&quot;/&gt;&lt;property id=&quot;20300&quot; value=&quot;Slide 2 - &amp;quot;What Is Technical Communication?&amp;quot;&quot;/&gt;&lt;property id=&quot;20307&quot; value=&quot;257&quot;/&gt;&lt;/object&gt;&lt;object type=&quot;3&quot; unique_id=&quot;10006&quot;&gt;&lt;property id=&quot;20148&quot; value=&quot;5&quot;/&gt;&lt;property id=&quot;20300&quot; value=&quot;Slide 3 - &amp;quot;What Is Technical Communication?&amp;quot;&quot;/&gt;&lt;property id=&quot;20307&quot; value=&quot;261&quot;/&gt;&lt;/object&gt;&lt;object type=&quot;3&quot; unique_id=&quot;10007&quot;&gt;&lt;property id=&quot;20148&quot; value=&quot;5&quot;/&gt;&lt;property id=&quot;20300&quot; value=&quot;Slide 6 - &amp;quot;Who Creates Technical &amp;#x0D;&amp;#x0A;Communication?&amp;quot;&quot;/&gt;&lt;property id=&quot;20307&quot; value=&quot;258&quot;/&gt;&lt;/object&gt;&lt;object type=&quot;3&quot; unique_id=&quot;10008&quot;&gt;&lt;property id=&quot;20148&quot; value=&quot;5&quot;/&gt;&lt;property id=&quot;20300&quot; value=&quot;Slide 14&quot;/&gt;&lt;property id=&quot;20307&quot; value=&quot;259&quot;/&gt;&lt;/object&gt;&lt;object type=&quot;3&quot; unique_id=&quot;10009&quot;&gt;&lt;property id=&quot;20148&quot; value=&quot;5&quot;/&gt;&lt;property id=&quot;20300&quot; value=&quot;Slide 15 - &amp;quot;What Are the Characteristics of Effective Technical Communication?&amp;quot;&quot;/&gt;&lt;property id=&quot;20307&quot; value=&quot;260&quot;/&gt;&lt;/object&gt;&lt;object type=&quot;3&quot; unique_id=&quot;10082&quot;&gt;&lt;property id=&quot;20148&quot; value=&quot;5&quot;/&gt;&lt;property id=&quot;20300&quot; value=&quot;Slide 4 - &amp;quot;What Is Technical Communication?&amp;quot;&quot;/&gt;&lt;property id=&quot;20307&quot; value=&quot;262&quot;/&gt;&lt;/object&gt;&lt;object type=&quot;3&quot; unique_id=&quot;10083&quot;&gt;&lt;property id=&quot;20148&quot; value=&quot;5&quot;/&gt;&lt;property id=&quot;20300&quot; value=&quot;Slide 5 - &amp;quot;What Is Technical Communication?&amp;quot;&quot;/&gt;&lt;property id=&quot;20307&quot; value=&quot;263&quot;/&gt;&lt;/object&gt;&lt;object type=&quot;3&quot; unique_id=&quot;10084&quot;&gt;&lt;property id=&quot;20148&quot; value=&quot;5&quot;/&gt;&lt;property id=&quot;20300&quot; value=&quot;Slide 11 - &amp;quot;Why Is It Important to Your Career?&amp;quot;&quot;/&gt;&lt;property id=&quot;20307&quot; value=&quot;264&quot;/&gt;&lt;/object&gt;&lt;object type=&quot;3&quot; unique_id=&quot;10261&quot;&gt;&lt;property id=&quot;20148&quot; value=&quot;5&quot;/&gt;&lt;property id=&quot;20300&quot; value=&quot;Slide 12 - &amp;quot;Why Is It Important to Your Career?&amp;quot;&quot;/&gt;&lt;property id=&quot;20307&quot; value=&quot;265&quot;/&gt;&lt;/object&gt;&lt;object type=&quot;3&quot; unique_id=&quot;10334&quot;&gt;&lt;property id=&quot;20148&quot; value=&quot;5&quot;/&gt;&lt;property id=&quot;20300&quot; value=&quot;Slide 13 - &amp;quot;Why Is It Important to Your Career?&amp;quot;&quot;/&gt;&lt;property id=&quot;20307&quot; value=&quot;266&quot;/&gt;&lt;/object&gt;&lt;object type=&quot;3&quot; unique_id=&quot;10478&quot;&gt;&lt;property id=&quot;20148&quot; value=&quot;5&quot;/&gt;&lt;property id=&quot;20300&quot; value=&quot;Slide 7 - &amp;quot;When Will You Create It?&amp;quot;&quot;/&gt;&lt;property id=&quot;20307&quot; value=&quot;267&quot;/&gt;&lt;/object&gt;&lt;object type=&quot;3&quot; unique_id=&quot;10521&quot;&gt;&lt;property id=&quot;20148&quot; value=&quot;5&quot;/&gt;&lt;property id=&quot;20300&quot; value=&quot;Slide 9 - &amp;quot;When Will You Create It?&amp;quot;&quot;/&gt;&lt;property id=&quot;20307&quot; value=&quot;268&quot;/&gt;&lt;/object&gt;&lt;object type=&quot;3&quot; unique_id=&quot;10657&quot;&gt;&lt;property id=&quot;20148&quot; value=&quot;5&quot;/&gt;&lt;property id=&quot;20300&quot; value=&quot;Slide 8 - &amp;quot;When Will You Create It?&amp;quot;&quot;/&gt;&lt;property id=&quot;20307&quot; value=&quot;269&quot;/&gt;&lt;/object&gt;&lt;object type=&quot;3&quot; unique_id=&quot;10674&quot;&gt;&lt;property id=&quot;20148&quot; value=&quot;5&quot;/&gt;&lt;property id=&quot;20300&quot; value=&quot;Slide 10 - &amp;quot;When Will You Create It?&amp;quot;&quot;/&gt;&lt;property id=&quot;20307&quot; value=&quot;27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3276</TotalTime>
  <Words>1290</Words>
  <Application>Microsoft Office PowerPoint</Application>
  <PresentationFormat>On-screen Show (4:3)</PresentationFormat>
  <Paragraphs>198</Paragraphs>
  <Slides>32</Slides>
  <Notes>32</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32</vt:i4>
      </vt:variant>
    </vt:vector>
  </HeadingPairs>
  <TitlesOfParts>
    <vt:vector size="37" baseType="lpstr">
      <vt:lpstr>Calibri</vt:lpstr>
      <vt:lpstr>Arial</vt:lpstr>
      <vt:lpstr>Tahoma</vt:lpstr>
      <vt:lpstr>Arial Black</vt:lpstr>
      <vt:lpstr>Office Theme</vt:lpstr>
      <vt:lpstr>Slide 1</vt:lpstr>
      <vt:lpstr>Slide 2</vt:lpstr>
      <vt:lpstr>How Do You Use Specific and Clear Language?</vt:lpstr>
      <vt:lpstr>How Do You Use Specific and Clear Language?</vt:lpstr>
      <vt:lpstr>Misplaced Modifiers</vt:lpstr>
      <vt:lpstr>Misplaced Modifiers</vt:lpstr>
      <vt:lpstr>Dangling Modifiers</vt:lpstr>
      <vt:lpstr>Dangling Modifiers</vt:lpstr>
      <vt:lpstr>Stacked Nouns</vt:lpstr>
      <vt:lpstr>Stacked Nouns</vt:lpstr>
      <vt:lpstr>Faulty Word Choice</vt:lpstr>
      <vt:lpstr>Faulty Word Choice</vt:lpstr>
      <vt:lpstr>Faulty Word Choice</vt:lpstr>
      <vt:lpstr>Inconsistent or Inappropriate Technical Terminology</vt:lpstr>
      <vt:lpstr>Inconsistent or Inappropriate Technical Terminology</vt:lpstr>
      <vt:lpstr>Inconsistent or Inappropriate Technical Terminology</vt:lpstr>
      <vt:lpstr>How Do You Use Words Only Your Readers Need?</vt:lpstr>
      <vt:lpstr>Redundancy</vt:lpstr>
      <vt:lpstr>Redundancy</vt:lpstr>
      <vt:lpstr>Redundancy</vt:lpstr>
      <vt:lpstr>Redundancy</vt:lpstr>
      <vt:lpstr>Unnecessary Words</vt:lpstr>
      <vt:lpstr>Unnecessary Words</vt:lpstr>
      <vt:lpstr>How Do You Use Simple Words?</vt:lpstr>
      <vt:lpstr>How Do You Use Simple Words?</vt:lpstr>
      <vt:lpstr>How Do You Use Positive Language (When Possible)?</vt:lpstr>
      <vt:lpstr>How Do You Use Positive Language (When Possible)?</vt:lpstr>
      <vt:lpstr>How Do You Use Inoffensive Language?</vt:lpstr>
      <vt:lpstr>How Do You Use Inoffensive Language?</vt:lpstr>
      <vt:lpstr>How Do You Consider Your Readers’ Culture and Language?</vt:lpstr>
      <vt:lpstr>How Do You Consider Your Readers’ Culture and Language?</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H   A   P   T   E   R     1</dc:title>
  <dc:creator>Aundrea</dc:creator>
  <cp:lastModifiedBy>Kendra Miller</cp:lastModifiedBy>
  <cp:revision>291</cp:revision>
  <dcterms:created xsi:type="dcterms:W3CDTF">2008-07-31T14:46:12Z</dcterms:created>
  <dcterms:modified xsi:type="dcterms:W3CDTF">2009-07-06T22:50:05Z</dcterms:modified>
</cp:coreProperties>
</file>