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304" r:id="rId3"/>
    <p:sldId id="305" r:id="rId4"/>
    <p:sldId id="306" r:id="rId5"/>
    <p:sldId id="300"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71" r:id="rId20"/>
    <p:sldId id="269" r:id="rId21"/>
    <p:sldId id="270" r:id="rId22"/>
    <p:sldId id="274" r:id="rId23"/>
    <p:sldId id="275" r:id="rId24"/>
    <p:sldId id="276" r:id="rId25"/>
    <p:sldId id="273" r:id="rId26"/>
    <p:sldId id="278" r:id="rId27"/>
    <p:sldId id="279" r:id="rId28"/>
    <p:sldId id="280" r:id="rId29"/>
    <p:sldId id="281" r:id="rId30"/>
    <p:sldId id="283" r:id="rId31"/>
    <p:sldId id="284" r:id="rId32"/>
    <p:sldId id="297" r:id="rId33"/>
    <p:sldId id="285" r:id="rId34"/>
    <p:sldId id="287" r:id="rId35"/>
    <p:sldId id="289" r:id="rId36"/>
    <p:sldId id="291" r:id="rId37"/>
    <p:sldId id="292" r:id="rId38"/>
    <p:sldId id="301" r:id="rId39"/>
    <p:sldId id="302" r:id="rId40"/>
    <p:sldId id="303" r:id="rId41"/>
    <p:sldId id="29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AC7D3EE-67C5-4789-A57F-B9EC1FC30F7F}">
          <p14:sldIdLst>
            <p14:sldId id="298"/>
            <p14:sldId id="304"/>
            <p14:sldId id="305"/>
            <p14:sldId id="306"/>
            <p14:sldId id="300"/>
            <p14:sldId id="256"/>
            <p14:sldId id="257"/>
            <p14:sldId id="258"/>
            <p14:sldId id="259"/>
            <p14:sldId id="260"/>
            <p14:sldId id="261"/>
            <p14:sldId id="262"/>
            <p14:sldId id="263"/>
            <p14:sldId id="264"/>
            <p14:sldId id="265"/>
            <p14:sldId id="266"/>
            <p14:sldId id="267"/>
            <p14:sldId id="268"/>
            <p14:sldId id="271"/>
            <p14:sldId id="269"/>
            <p14:sldId id="270"/>
            <p14:sldId id="274"/>
            <p14:sldId id="275"/>
            <p14:sldId id="276"/>
            <p14:sldId id="273"/>
            <p14:sldId id="278"/>
            <p14:sldId id="279"/>
            <p14:sldId id="280"/>
            <p14:sldId id="281"/>
            <p14:sldId id="283"/>
            <p14:sldId id="284"/>
            <p14:sldId id="297"/>
            <p14:sldId id="285"/>
            <p14:sldId id="287"/>
            <p14:sldId id="289"/>
            <p14:sldId id="291"/>
            <p14:sldId id="292"/>
            <p14:sldId id="301"/>
            <p14:sldId id="302"/>
            <p14:sldId id="303"/>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136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9068A6-D364-466D-8048-0667EB5105C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0F97A-3C3B-48C8-8CD1-C0C120220E4A}" type="slidenum">
              <a:rPr lang="en-US" smtClean="0"/>
              <a:t>‹#›</a:t>
            </a:fld>
            <a:endParaRPr lang="en-US"/>
          </a:p>
        </p:txBody>
      </p:sp>
    </p:spTree>
    <p:extLst>
      <p:ext uri="{BB962C8B-B14F-4D97-AF65-F5344CB8AC3E}">
        <p14:creationId xmlns:p14="http://schemas.microsoft.com/office/powerpoint/2010/main" val="393940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9068A6-D364-466D-8048-0667EB5105C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0F97A-3C3B-48C8-8CD1-C0C120220E4A}" type="slidenum">
              <a:rPr lang="en-US" smtClean="0"/>
              <a:t>‹#›</a:t>
            </a:fld>
            <a:endParaRPr lang="en-US"/>
          </a:p>
        </p:txBody>
      </p:sp>
    </p:spTree>
    <p:extLst>
      <p:ext uri="{BB962C8B-B14F-4D97-AF65-F5344CB8AC3E}">
        <p14:creationId xmlns:p14="http://schemas.microsoft.com/office/powerpoint/2010/main" val="145004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9068A6-D364-466D-8048-0667EB5105C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0F97A-3C3B-48C8-8CD1-C0C120220E4A}" type="slidenum">
              <a:rPr lang="en-US" smtClean="0"/>
              <a:t>‹#›</a:t>
            </a:fld>
            <a:endParaRPr lang="en-US"/>
          </a:p>
        </p:txBody>
      </p:sp>
    </p:spTree>
    <p:extLst>
      <p:ext uri="{BB962C8B-B14F-4D97-AF65-F5344CB8AC3E}">
        <p14:creationId xmlns:p14="http://schemas.microsoft.com/office/powerpoint/2010/main" val="74173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9068A6-D364-466D-8048-0667EB5105C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0F97A-3C3B-48C8-8CD1-C0C120220E4A}" type="slidenum">
              <a:rPr lang="en-US" smtClean="0"/>
              <a:t>‹#›</a:t>
            </a:fld>
            <a:endParaRPr lang="en-US"/>
          </a:p>
        </p:txBody>
      </p:sp>
    </p:spTree>
    <p:extLst>
      <p:ext uri="{BB962C8B-B14F-4D97-AF65-F5344CB8AC3E}">
        <p14:creationId xmlns:p14="http://schemas.microsoft.com/office/powerpoint/2010/main" val="396624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9068A6-D364-466D-8048-0667EB5105C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0F97A-3C3B-48C8-8CD1-C0C120220E4A}" type="slidenum">
              <a:rPr lang="en-US" smtClean="0"/>
              <a:t>‹#›</a:t>
            </a:fld>
            <a:endParaRPr lang="en-US"/>
          </a:p>
        </p:txBody>
      </p:sp>
    </p:spTree>
    <p:extLst>
      <p:ext uri="{BB962C8B-B14F-4D97-AF65-F5344CB8AC3E}">
        <p14:creationId xmlns:p14="http://schemas.microsoft.com/office/powerpoint/2010/main" val="270512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9068A6-D364-466D-8048-0667EB5105C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0F97A-3C3B-48C8-8CD1-C0C120220E4A}" type="slidenum">
              <a:rPr lang="en-US" smtClean="0"/>
              <a:t>‹#›</a:t>
            </a:fld>
            <a:endParaRPr lang="en-US"/>
          </a:p>
        </p:txBody>
      </p:sp>
    </p:spTree>
    <p:extLst>
      <p:ext uri="{BB962C8B-B14F-4D97-AF65-F5344CB8AC3E}">
        <p14:creationId xmlns:p14="http://schemas.microsoft.com/office/powerpoint/2010/main" val="187531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9068A6-D364-466D-8048-0667EB5105CC}"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0F97A-3C3B-48C8-8CD1-C0C120220E4A}" type="slidenum">
              <a:rPr lang="en-US" smtClean="0"/>
              <a:t>‹#›</a:t>
            </a:fld>
            <a:endParaRPr lang="en-US"/>
          </a:p>
        </p:txBody>
      </p:sp>
    </p:spTree>
    <p:extLst>
      <p:ext uri="{BB962C8B-B14F-4D97-AF65-F5344CB8AC3E}">
        <p14:creationId xmlns:p14="http://schemas.microsoft.com/office/powerpoint/2010/main" val="85209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9068A6-D364-466D-8048-0667EB5105CC}"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0F97A-3C3B-48C8-8CD1-C0C120220E4A}" type="slidenum">
              <a:rPr lang="en-US" smtClean="0"/>
              <a:t>‹#›</a:t>
            </a:fld>
            <a:endParaRPr lang="en-US"/>
          </a:p>
        </p:txBody>
      </p:sp>
    </p:spTree>
    <p:extLst>
      <p:ext uri="{BB962C8B-B14F-4D97-AF65-F5344CB8AC3E}">
        <p14:creationId xmlns:p14="http://schemas.microsoft.com/office/powerpoint/2010/main" val="85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068A6-D364-466D-8048-0667EB5105CC}"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0F97A-3C3B-48C8-8CD1-C0C120220E4A}" type="slidenum">
              <a:rPr lang="en-US" smtClean="0"/>
              <a:t>‹#›</a:t>
            </a:fld>
            <a:endParaRPr lang="en-US"/>
          </a:p>
        </p:txBody>
      </p:sp>
    </p:spTree>
    <p:extLst>
      <p:ext uri="{BB962C8B-B14F-4D97-AF65-F5344CB8AC3E}">
        <p14:creationId xmlns:p14="http://schemas.microsoft.com/office/powerpoint/2010/main" val="139845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9068A6-D364-466D-8048-0667EB5105C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0F97A-3C3B-48C8-8CD1-C0C120220E4A}" type="slidenum">
              <a:rPr lang="en-US" smtClean="0"/>
              <a:t>‹#›</a:t>
            </a:fld>
            <a:endParaRPr lang="en-US"/>
          </a:p>
        </p:txBody>
      </p:sp>
    </p:spTree>
    <p:extLst>
      <p:ext uri="{BB962C8B-B14F-4D97-AF65-F5344CB8AC3E}">
        <p14:creationId xmlns:p14="http://schemas.microsoft.com/office/powerpoint/2010/main" val="1085846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9068A6-D364-466D-8048-0667EB5105C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0F97A-3C3B-48C8-8CD1-C0C120220E4A}" type="slidenum">
              <a:rPr lang="en-US" smtClean="0"/>
              <a:t>‹#›</a:t>
            </a:fld>
            <a:endParaRPr lang="en-US"/>
          </a:p>
        </p:txBody>
      </p:sp>
    </p:spTree>
    <p:extLst>
      <p:ext uri="{BB962C8B-B14F-4D97-AF65-F5344CB8AC3E}">
        <p14:creationId xmlns:p14="http://schemas.microsoft.com/office/powerpoint/2010/main" val="146055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068A6-D364-466D-8048-0667EB5105CC}" type="datetimeFigureOut">
              <a:rPr lang="en-US" smtClean="0"/>
              <a:t>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0F97A-3C3B-48C8-8CD1-C0C120220E4A}" type="slidenum">
              <a:rPr lang="en-US" smtClean="0"/>
              <a:t>‹#›</a:t>
            </a:fld>
            <a:endParaRPr lang="en-US"/>
          </a:p>
        </p:txBody>
      </p:sp>
    </p:spTree>
    <p:extLst>
      <p:ext uri="{BB962C8B-B14F-4D97-AF65-F5344CB8AC3E}">
        <p14:creationId xmlns:p14="http://schemas.microsoft.com/office/powerpoint/2010/main" val="2256495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he.kendallhunt.com/product/biology-life-we-know-it-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New National Titles </a:t>
            </a:r>
            <a:endParaRPr lang="en-US" dirty="0"/>
          </a:p>
        </p:txBody>
      </p:sp>
      <p:sp>
        <p:nvSpPr>
          <p:cNvPr id="5" name="Subtitle 4"/>
          <p:cNvSpPr>
            <a:spLocks noGrp="1"/>
          </p:cNvSpPr>
          <p:nvPr>
            <p:ph type="subTitle" idx="1"/>
          </p:nvPr>
        </p:nvSpPr>
        <p:spPr/>
        <p:txBody>
          <a:bodyPr>
            <a:normAutofit/>
          </a:bodyPr>
          <a:lstStyle/>
          <a:p>
            <a:r>
              <a:rPr lang="en-US" sz="3200" dirty="0" smtClean="0"/>
              <a:t>January 2021</a:t>
            </a:r>
            <a:endParaRPr lang="en-US" sz="3200" dirty="0"/>
          </a:p>
        </p:txBody>
      </p:sp>
    </p:spTree>
    <p:extLst>
      <p:ext uri="{BB962C8B-B14F-4D97-AF65-F5344CB8AC3E}">
        <p14:creationId xmlns:p14="http://schemas.microsoft.com/office/powerpoint/2010/main" val="132776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271247" cy="769441"/>
          </a:xfrm>
          <a:prstGeom prst="rect">
            <a:avLst/>
          </a:prstGeom>
          <a:noFill/>
        </p:spPr>
        <p:txBody>
          <a:bodyPr wrap="square" rtlCol="0">
            <a:spAutoFit/>
          </a:bodyPr>
          <a:lstStyle/>
          <a:p>
            <a:r>
              <a:rPr lang="en-US" sz="4400" dirty="0" smtClean="0">
                <a:solidFill>
                  <a:schemeClr val="bg1"/>
                </a:solidFill>
              </a:rPr>
              <a:t>Criminal Justice</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361" y="1354819"/>
            <a:ext cx="3886298" cy="4938117"/>
          </a:xfrm>
          <a:prstGeom prst="rect">
            <a:avLst/>
          </a:prstGeom>
        </p:spPr>
      </p:pic>
      <p:sp>
        <p:nvSpPr>
          <p:cNvPr id="4" name="TextBox 3"/>
          <p:cNvSpPr txBox="1"/>
          <p:nvPr/>
        </p:nvSpPr>
        <p:spPr>
          <a:xfrm>
            <a:off x="929148" y="1354819"/>
            <a:ext cx="2957052" cy="2585323"/>
          </a:xfrm>
          <a:prstGeom prst="rect">
            <a:avLst/>
          </a:prstGeom>
          <a:noFill/>
        </p:spPr>
        <p:txBody>
          <a:bodyPr wrap="square" rtlCol="0">
            <a:spAutoFit/>
          </a:bodyPr>
          <a:lstStyle/>
          <a:p>
            <a:r>
              <a:rPr lang="en-US" dirty="0" smtClean="0"/>
              <a:t>*Authors from two of the most respected Victimology programs in the country- U of Baltimore and U of New Haven and are nationally known experts in the field.</a:t>
            </a:r>
          </a:p>
          <a:p>
            <a:endParaRPr lang="en-US" dirty="0"/>
          </a:p>
          <a:p>
            <a:r>
              <a:rPr lang="en-US" dirty="0" smtClean="0"/>
              <a:t>*Has </a:t>
            </a:r>
            <a:r>
              <a:rPr lang="en-US" dirty="0" err="1" smtClean="0"/>
              <a:t>testbank</a:t>
            </a:r>
            <a:r>
              <a:rPr lang="en-US" dirty="0" smtClean="0"/>
              <a:t> and PowerPoint slides in progress.</a:t>
            </a:r>
            <a:endParaRPr lang="en-US" dirty="0"/>
          </a:p>
        </p:txBody>
      </p:sp>
    </p:spTree>
    <p:extLst>
      <p:ext uri="{BB962C8B-B14F-4D97-AF65-F5344CB8AC3E}">
        <p14:creationId xmlns:p14="http://schemas.microsoft.com/office/powerpoint/2010/main" val="2624601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271247" cy="769441"/>
          </a:xfrm>
          <a:prstGeom prst="rect">
            <a:avLst/>
          </a:prstGeom>
          <a:noFill/>
        </p:spPr>
        <p:txBody>
          <a:bodyPr wrap="square" rtlCol="0">
            <a:spAutoFit/>
          </a:bodyPr>
          <a:lstStyle/>
          <a:p>
            <a:r>
              <a:rPr lang="en-US" sz="4400" dirty="0" smtClean="0">
                <a:solidFill>
                  <a:schemeClr val="bg1"/>
                </a:solidFill>
              </a:rPr>
              <a:t>Criminal Justice</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360" y="1354820"/>
            <a:ext cx="3866545" cy="4938116"/>
          </a:xfrm>
          <a:prstGeom prst="rect">
            <a:avLst/>
          </a:prstGeom>
        </p:spPr>
      </p:pic>
      <p:sp>
        <p:nvSpPr>
          <p:cNvPr id="4" name="TextBox 3"/>
          <p:cNvSpPr txBox="1"/>
          <p:nvPr/>
        </p:nvSpPr>
        <p:spPr>
          <a:xfrm>
            <a:off x="626806" y="1354820"/>
            <a:ext cx="3996813" cy="3139321"/>
          </a:xfrm>
          <a:prstGeom prst="rect">
            <a:avLst/>
          </a:prstGeom>
          <a:noFill/>
        </p:spPr>
        <p:txBody>
          <a:bodyPr wrap="square" rtlCol="0">
            <a:spAutoFit/>
          </a:bodyPr>
          <a:lstStyle/>
          <a:p>
            <a:r>
              <a:rPr lang="en-US" dirty="0" smtClean="0"/>
              <a:t>*Examines </a:t>
            </a:r>
            <a:r>
              <a:rPr lang="en-US" dirty="0"/>
              <a:t>such topics as police use of force, implicit bias, delinquency, women in non-US prisons, domestic violence, LGBTQ+, </a:t>
            </a:r>
            <a:r>
              <a:rPr lang="en-US" dirty="0" smtClean="0"/>
              <a:t>cybersecurity and women </a:t>
            </a:r>
            <a:r>
              <a:rPr lang="en-US" dirty="0"/>
              <a:t>in </a:t>
            </a:r>
            <a:r>
              <a:rPr lang="en-US" dirty="0" smtClean="0"/>
              <a:t>CJ leadership.</a:t>
            </a:r>
          </a:p>
          <a:p>
            <a:endParaRPr lang="en-US" dirty="0"/>
          </a:p>
          <a:p>
            <a:r>
              <a:rPr lang="en-US" dirty="0" smtClean="0"/>
              <a:t>*Is and edited volume with contributions from a multidisciplinary approach.</a:t>
            </a:r>
          </a:p>
          <a:p>
            <a:endParaRPr lang="en-US" dirty="0"/>
          </a:p>
          <a:p>
            <a:r>
              <a:rPr lang="en-US" dirty="0" smtClean="0"/>
              <a:t>*</a:t>
            </a:r>
            <a:r>
              <a:rPr lang="en-US" dirty="0" err="1" smtClean="0"/>
              <a:t>Testbank</a:t>
            </a:r>
            <a:r>
              <a:rPr lang="en-US" dirty="0" smtClean="0"/>
              <a:t> and PowerPoints.</a:t>
            </a:r>
            <a:r>
              <a:rPr lang="en-US" dirty="0"/>
              <a:t> </a:t>
            </a:r>
          </a:p>
        </p:txBody>
      </p:sp>
    </p:spTree>
    <p:extLst>
      <p:ext uri="{BB962C8B-B14F-4D97-AF65-F5344CB8AC3E}">
        <p14:creationId xmlns:p14="http://schemas.microsoft.com/office/powerpoint/2010/main" val="201071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271247" cy="769441"/>
          </a:xfrm>
          <a:prstGeom prst="rect">
            <a:avLst/>
          </a:prstGeom>
          <a:noFill/>
        </p:spPr>
        <p:txBody>
          <a:bodyPr wrap="square" rtlCol="0">
            <a:spAutoFit/>
          </a:bodyPr>
          <a:lstStyle/>
          <a:p>
            <a:r>
              <a:rPr lang="en-US" sz="4400" dirty="0" smtClean="0">
                <a:solidFill>
                  <a:schemeClr val="bg1"/>
                </a:solidFill>
              </a:rPr>
              <a:t>Criminal Justice</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360" y="1354819"/>
            <a:ext cx="3866545" cy="4938117"/>
          </a:xfrm>
          <a:prstGeom prst="rect">
            <a:avLst/>
          </a:prstGeom>
        </p:spPr>
      </p:pic>
      <p:sp>
        <p:nvSpPr>
          <p:cNvPr id="4" name="TextBox 3"/>
          <p:cNvSpPr txBox="1"/>
          <p:nvPr/>
        </p:nvSpPr>
        <p:spPr>
          <a:xfrm>
            <a:off x="560439" y="1354819"/>
            <a:ext cx="3546987" cy="2308324"/>
          </a:xfrm>
          <a:prstGeom prst="rect">
            <a:avLst/>
          </a:prstGeom>
          <a:noFill/>
        </p:spPr>
        <p:txBody>
          <a:bodyPr wrap="square" rtlCol="0">
            <a:spAutoFit/>
          </a:bodyPr>
          <a:lstStyle/>
          <a:p>
            <a:r>
              <a:rPr lang="en-US" dirty="0" smtClean="0"/>
              <a:t>*All of the authors have worked in CSI (two currently are active (Boone and McGill) investigators so this is both research based and practical.</a:t>
            </a:r>
          </a:p>
          <a:p>
            <a:endParaRPr lang="en-US" dirty="0"/>
          </a:p>
          <a:p>
            <a:r>
              <a:rPr lang="en-US" dirty="0" smtClean="0"/>
              <a:t>*A Virtual Reality program for students to practice and be assessed on will be ready for fall.</a:t>
            </a:r>
            <a:endParaRPr lang="en-US" dirty="0"/>
          </a:p>
        </p:txBody>
      </p:sp>
    </p:spTree>
    <p:extLst>
      <p:ext uri="{BB962C8B-B14F-4D97-AF65-F5344CB8AC3E}">
        <p14:creationId xmlns:p14="http://schemas.microsoft.com/office/powerpoint/2010/main" val="3471505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271247" cy="769441"/>
          </a:xfrm>
          <a:prstGeom prst="rect">
            <a:avLst/>
          </a:prstGeom>
          <a:noFill/>
        </p:spPr>
        <p:txBody>
          <a:bodyPr wrap="square" rtlCol="0">
            <a:spAutoFit/>
          </a:bodyPr>
          <a:lstStyle/>
          <a:p>
            <a:r>
              <a:rPr lang="en-US" sz="4400" dirty="0" smtClean="0">
                <a:solidFill>
                  <a:schemeClr val="bg1"/>
                </a:solidFill>
              </a:rPr>
              <a:t>Criminal Justice</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007" y="1354819"/>
            <a:ext cx="3643336" cy="4936110"/>
          </a:xfrm>
          <a:prstGeom prst="rect">
            <a:avLst/>
          </a:prstGeom>
        </p:spPr>
      </p:pic>
      <p:sp>
        <p:nvSpPr>
          <p:cNvPr id="4" name="TextBox 3"/>
          <p:cNvSpPr txBox="1"/>
          <p:nvPr/>
        </p:nvSpPr>
        <p:spPr>
          <a:xfrm>
            <a:off x="707922" y="1354819"/>
            <a:ext cx="3893575" cy="2585323"/>
          </a:xfrm>
          <a:prstGeom prst="rect">
            <a:avLst/>
          </a:prstGeom>
          <a:noFill/>
        </p:spPr>
        <p:txBody>
          <a:bodyPr wrap="square" rtlCol="0">
            <a:spAutoFit/>
          </a:bodyPr>
          <a:lstStyle/>
          <a:p>
            <a:r>
              <a:rPr lang="en-US" dirty="0" smtClean="0"/>
              <a:t>*Areas </a:t>
            </a:r>
            <a:r>
              <a:rPr lang="en-US" dirty="0"/>
              <a:t>include the dark web drug scene, hiring a hitman, deep areas of the “infamous” Red room, hackers, and hacktivists</a:t>
            </a:r>
            <a:r>
              <a:rPr lang="en-US" dirty="0" smtClean="0"/>
              <a:t>.</a:t>
            </a:r>
          </a:p>
          <a:p>
            <a:endParaRPr lang="en-US" dirty="0"/>
          </a:p>
          <a:p>
            <a:r>
              <a:rPr lang="en-US" dirty="0" smtClean="0"/>
              <a:t>*This </a:t>
            </a:r>
            <a:r>
              <a:rPr lang="en-US" dirty="0"/>
              <a:t>book serves as a proverbial travel guide into the sick and twisted side of the dark web, including hidden coves for illegal activity.</a:t>
            </a:r>
          </a:p>
        </p:txBody>
      </p:sp>
    </p:spTree>
    <p:extLst>
      <p:ext uri="{BB962C8B-B14F-4D97-AF65-F5344CB8AC3E}">
        <p14:creationId xmlns:p14="http://schemas.microsoft.com/office/powerpoint/2010/main" val="22971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271247" cy="769441"/>
          </a:xfrm>
          <a:prstGeom prst="rect">
            <a:avLst/>
          </a:prstGeom>
          <a:noFill/>
        </p:spPr>
        <p:txBody>
          <a:bodyPr wrap="square" rtlCol="0">
            <a:spAutoFit/>
          </a:bodyPr>
          <a:lstStyle/>
          <a:p>
            <a:r>
              <a:rPr lang="en-US" sz="4400" dirty="0" smtClean="0">
                <a:solidFill>
                  <a:schemeClr val="bg1"/>
                </a:solidFill>
              </a:rPr>
              <a:t>Criminal Justice</a:t>
            </a:r>
            <a:endParaRPr lang="en-US" sz="44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5021" y="1364758"/>
            <a:ext cx="3850253" cy="4926197"/>
          </a:xfrm>
          <a:prstGeom prst="rect">
            <a:avLst/>
          </a:prstGeom>
        </p:spPr>
      </p:pic>
      <p:sp>
        <p:nvSpPr>
          <p:cNvPr id="4" name="TextBox 3"/>
          <p:cNvSpPr txBox="1"/>
          <p:nvPr/>
        </p:nvSpPr>
        <p:spPr>
          <a:xfrm>
            <a:off x="464575" y="1364758"/>
            <a:ext cx="4166418"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Discusses differences </a:t>
            </a:r>
            <a:r>
              <a:rPr lang="en-US" dirty="0"/>
              <a:t>between identifying smuggling vs. trafficking and the various forms of trafficking, such as sex trafficking vs. forced labor.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Topics include Internet </a:t>
            </a:r>
            <a:r>
              <a:rPr lang="en-US" dirty="0"/>
              <a:t>&amp; trafficking, gangs, social media, recruiting locations &amp; techniques, nail, massage, and other service industries and how they operate, and what potential indicators may reveal victims or traffickers themselves</a:t>
            </a:r>
            <a:r>
              <a:rPr lang="en-US" dirty="0" smtClean="0"/>
              <a:t>.</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 look </a:t>
            </a:r>
            <a:r>
              <a:rPr lang="en-US" dirty="0"/>
              <a:t>into the policies and statutes covering human trafficking.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smtClean="0"/>
              <a:t>Testbank</a:t>
            </a:r>
            <a:r>
              <a:rPr lang="en-US" dirty="0" smtClean="0"/>
              <a:t> and PowerPoints</a:t>
            </a:r>
            <a:endParaRPr lang="en-US" dirty="0"/>
          </a:p>
        </p:txBody>
      </p:sp>
    </p:spTree>
    <p:extLst>
      <p:ext uri="{BB962C8B-B14F-4D97-AF65-F5344CB8AC3E}">
        <p14:creationId xmlns:p14="http://schemas.microsoft.com/office/powerpoint/2010/main" val="3701658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271247" cy="769441"/>
          </a:xfrm>
          <a:prstGeom prst="rect">
            <a:avLst/>
          </a:prstGeom>
          <a:noFill/>
        </p:spPr>
        <p:txBody>
          <a:bodyPr wrap="square" rtlCol="0">
            <a:spAutoFit/>
          </a:bodyPr>
          <a:lstStyle/>
          <a:p>
            <a:r>
              <a:rPr lang="en-US" sz="4400" dirty="0" smtClean="0">
                <a:solidFill>
                  <a:schemeClr val="bg1"/>
                </a:solidFill>
              </a:rPr>
              <a:t>Criminal Justice</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360" y="1354819"/>
            <a:ext cx="3866545" cy="4938117"/>
          </a:xfrm>
          <a:prstGeom prst="rect">
            <a:avLst/>
          </a:prstGeom>
        </p:spPr>
      </p:pic>
      <p:sp>
        <p:nvSpPr>
          <p:cNvPr id="4" name="TextBox 3"/>
          <p:cNvSpPr txBox="1"/>
          <p:nvPr/>
        </p:nvSpPr>
        <p:spPr>
          <a:xfrm>
            <a:off x="420329" y="1354819"/>
            <a:ext cx="4277031" cy="2862322"/>
          </a:xfrm>
          <a:prstGeom prst="rect">
            <a:avLst/>
          </a:prstGeom>
          <a:noFill/>
        </p:spPr>
        <p:txBody>
          <a:bodyPr wrap="square" rtlCol="0">
            <a:spAutoFit/>
          </a:bodyPr>
          <a:lstStyle/>
          <a:p>
            <a:r>
              <a:rPr lang="en-US" dirty="0" smtClean="0"/>
              <a:t>*Examines </a:t>
            </a:r>
            <a:r>
              <a:rPr lang="en-US" dirty="0"/>
              <a:t>the flawed policies and practices that contribute to the disparate treatment of minority group members. A solutions oriented text, Race, Crime, and Justice includes “Did you know?” scenarios and links to sites designed to inform and to provoke thought about the realities of race, crime, and justice</a:t>
            </a:r>
            <a:r>
              <a:rPr lang="en-US" dirty="0" smtClean="0"/>
              <a:t>.</a:t>
            </a:r>
          </a:p>
          <a:p>
            <a:endParaRPr lang="en-US" dirty="0"/>
          </a:p>
          <a:p>
            <a:r>
              <a:rPr lang="en-US" dirty="0" smtClean="0"/>
              <a:t>*</a:t>
            </a:r>
            <a:r>
              <a:rPr lang="en-US" dirty="0" err="1" smtClean="0"/>
              <a:t>Testbank</a:t>
            </a:r>
            <a:endParaRPr lang="en-US" dirty="0"/>
          </a:p>
        </p:txBody>
      </p:sp>
    </p:spTree>
    <p:extLst>
      <p:ext uri="{BB962C8B-B14F-4D97-AF65-F5344CB8AC3E}">
        <p14:creationId xmlns:p14="http://schemas.microsoft.com/office/powerpoint/2010/main" val="3780506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271247" cy="769441"/>
          </a:xfrm>
          <a:prstGeom prst="rect">
            <a:avLst/>
          </a:prstGeom>
          <a:noFill/>
        </p:spPr>
        <p:txBody>
          <a:bodyPr wrap="square" rtlCol="0">
            <a:spAutoFit/>
          </a:bodyPr>
          <a:lstStyle/>
          <a:p>
            <a:r>
              <a:rPr lang="en-US" sz="4400" dirty="0" smtClean="0">
                <a:solidFill>
                  <a:schemeClr val="bg1"/>
                </a:solidFill>
              </a:rPr>
              <a:t>Law</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360" y="1354820"/>
            <a:ext cx="3866545" cy="4938116"/>
          </a:xfrm>
          <a:prstGeom prst="rect">
            <a:avLst/>
          </a:prstGeom>
        </p:spPr>
      </p:pic>
      <p:sp>
        <p:nvSpPr>
          <p:cNvPr id="4" name="TextBox 3"/>
          <p:cNvSpPr txBox="1"/>
          <p:nvPr/>
        </p:nvSpPr>
        <p:spPr>
          <a:xfrm>
            <a:off x="811161" y="1482213"/>
            <a:ext cx="3443749" cy="2308324"/>
          </a:xfrm>
          <a:prstGeom prst="rect">
            <a:avLst/>
          </a:prstGeom>
          <a:noFill/>
        </p:spPr>
        <p:txBody>
          <a:bodyPr wrap="square" rtlCol="0">
            <a:spAutoFit/>
          </a:bodyPr>
          <a:lstStyle/>
          <a:p>
            <a:r>
              <a:rPr lang="en-US" dirty="0" smtClean="0"/>
              <a:t>*Book is designed for any class that needs to prepare to prepare a case as a legal expert in a court case.</a:t>
            </a:r>
          </a:p>
          <a:p>
            <a:endParaRPr lang="en-US" dirty="0"/>
          </a:p>
          <a:p>
            <a:r>
              <a:rPr lang="en-US" dirty="0" smtClean="0"/>
              <a:t>*Comes with Go React software so that students can present in any classroom format and be assessed.</a:t>
            </a:r>
            <a:endParaRPr lang="en-US" dirty="0"/>
          </a:p>
        </p:txBody>
      </p:sp>
    </p:spTree>
    <p:extLst>
      <p:ext uri="{BB962C8B-B14F-4D97-AF65-F5344CB8AC3E}">
        <p14:creationId xmlns:p14="http://schemas.microsoft.com/office/powerpoint/2010/main" val="1997075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Business/Management</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360" y="1354820"/>
            <a:ext cx="3866545" cy="4938116"/>
          </a:xfrm>
          <a:prstGeom prst="rect">
            <a:avLst/>
          </a:prstGeom>
        </p:spPr>
      </p:pic>
      <p:sp>
        <p:nvSpPr>
          <p:cNvPr id="4" name="TextBox 3"/>
          <p:cNvSpPr txBox="1"/>
          <p:nvPr/>
        </p:nvSpPr>
        <p:spPr>
          <a:xfrm>
            <a:off x="538316" y="1354820"/>
            <a:ext cx="4247535" cy="5355312"/>
          </a:xfrm>
          <a:prstGeom prst="rect">
            <a:avLst/>
          </a:prstGeom>
          <a:noFill/>
        </p:spPr>
        <p:txBody>
          <a:bodyPr wrap="square" rtlCol="0">
            <a:spAutoFit/>
          </a:bodyPr>
          <a:lstStyle/>
          <a:p>
            <a:r>
              <a:rPr lang="en-US" dirty="0" smtClean="0"/>
              <a:t>*Contains </a:t>
            </a:r>
            <a:r>
              <a:rPr lang="en-US" dirty="0"/>
              <a:t>descriptions of many of the practices routinely performed by managers in various types of organizations. Students will be presented with common management theories based on academic research and the research done by leading consulting firms such as McKinsey and Boston Consulting </a:t>
            </a:r>
            <a:r>
              <a:rPr lang="en-US" dirty="0" smtClean="0"/>
              <a:t>Group.</a:t>
            </a:r>
          </a:p>
          <a:p>
            <a:endParaRPr lang="en-US" dirty="0"/>
          </a:p>
          <a:p>
            <a:r>
              <a:rPr lang="en-US" dirty="0" smtClean="0"/>
              <a:t>*</a:t>
            </a:r>
            <a:r>
              <a:rPr lang="en-US" dirty="0"/>
              <a:t>A “You Be the Manager” section which provides a list of activities for students to perform either individually or with a </a:t>
            </a:r>
            <a:r>
              <a:rPr lang="en-US" dirty="0" smtClean="0"/>
              <a:t>team in a semester-long case.</a:t>
            </a:r>
          </a:p>
          <a:p>
            <a:endParaRPr lang="en-US" dirty="0"/>
          </a:p>
          <a:p>
            <a:r>
              <a:rPr lang="en-US" dirty="0" smtClean="0"/>
              <a:t>*</a:t>
            </a:r>
            <a:r>
              <a:rPr lang="en-US" dirty="0" err="1" smtClean="0"/>
              <a:t>Testbank</a:t>
            </a:r>
            <a:r>
              <a:rPr lang="en-US" dirty="0" smtClean="0"/>
              <a:t>, PowerPoints and video lectures.</a:t>
            </a:r>
          </a:p>
          <a:p>
            <a:endParaRPr lang="en-US" dirty="0"/>
          </a:p>
          <a:p>
            <a:r>
              <a:rPr lang="en-US" dirty="0" smtClean="0"/>
              <a:t>*Available in Area 9 format for fall integrates into LMS.</a:t>
            </a:r>
            <a:endParaRPr lang="en-US" dirty="0"/>
          </a:p>
          <a:p>
            <a:endParaRPr lang="en-US" dirty="0"/>
          </a:p>
        </p:txBody>
      </p:sp>
    </p:spTree>
    <p:extLst>
      <p:ext uri="{BB962C8B-B14F-4D97-AF65-F5344CB8AC3E}">
        <p14:creationId xmlns:p14="http://schemas.microsoft.com/office/powerpoint/2010/main" val="1180758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2"/>
            <a:ext cx="9144000" cy="1257993"/>
          </a:xfrm>
          <a:prstGeom prst="rect">
            <a:avLst/>
          </a:prstGeom>
        </p:spPr>
      </p:pic>
      <p:sp>
        <p:nvSpPr>
          <p:cNvPr id="3" name="TextBox 2"/>
          <p:cNvSpPr txBox="1"/>
          <p:nvPr/>
        </p:nvSpPr>
        <p:spPr>
          <a:xfrm>
            <a:off x="20697" y="0"/>
            <a:ext cx="5445824" cy="769441"/>
          </a:xfrm>
          <a:prstGeom prst="rect">
            <a:avLst/>
          </a:prstGeom>
          <a:noFill/>
        </p:spPr>
        <p:txBody>
          <a:bodyPr wrap="square" rtlCol="0">
            <a:spAutoFit/>
          </a:bodyPr>
          <a:lstStyle/>
          <a:p>
            <a:r>
              <a:rPr lang="en-US" sz="4400" dirty="0" smtClean="0">
                <a:solidFill>
                  <a:schemeClr val="bg1"/>
                </a:solidFill>
              </a:rPr>
              <a:t>Sport Management</a:t>
            </a:r>
            <a:endParaRPr lang="en-US" sz="4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298" y="1354820"/>
            <a:ext cx="3866545" cy="4927030"/>
          </a:xfrm>
          <a:prstGeom prst="rect">
            <a:avLst/>
          </a:prstGeom>
        </p:spPr>
      </p:pic>
      <p:sp>
        <p:nvSpPr>
          <p:cNvPr id="5" name="TextBox 4"/>
          <p:cNvSpPr txBox="1"/>
          <p:nvPr/>
        </p:nvSpPr>
        <p:spPr>
          <a:xfrm>
            <a:off x="479324" y="1354820"/>
            <a:ext cx="3480618" cy="5355312"/>
          </a:xfrm>
          <a:prstGeom prst="rect">
            <a:avLst/>
          </a:prstGeom>
          <a:noFill/>
        </p:spPr>
        <p:txBody>
          <a:bodyPr wrap="square" rtlCol="0">
            <a:spAutoFit/>
          </a:bodyPr>
          <a:lstStyle/>
          <a:p>
            <a:pPr lvl="0" fontAlgn="base"/>
            <a:r>
              <a:rPr lang="en-US" dirty="0" smtClean="0"/>
              <a:t>*The </a:t>
            </a:r>
            <a:r>
              <a:rPr lang="en-US" dirty="0"/>
              <a:t>book is the only text to discuss the metrics that are critical to an analytical understanding of contemporary </a:t>
            </a:r>
            <a:r>
              <a:rPr lang="en-US" dirty="0" smtClean="0"/>
              <a:t>sport.</a:t>
            </a:r>
          </a:p>
          <a:p>
            <a:pPr lvl="0" fontAlgn="base"/>
            <a:endParaRPr lang="en-US" dirty="0"/>
          </a:p>
          <a:p>
            <a:pPr lvl="0" fontAlgn="base"/>
            <a:r>
              <a:rPr lang="en-US" dirty="0" smtClean="0"/>
              <a:t>*The </a:t>
            </a:r>
            <a:r>
              <a:rPr lang="en-US" dirty="0"/>
              <a:t>book combines discussion of these metrics with practical examples in R of how to calculate these metrics, providing readers with valuable data analysis skills;</a:t>
            </a:r>
          </a:p>
          <a:p>
            <a:pPr lvl="0" fontAlgn="base"/>
            <a:r>
              <a:rPr lang="en-US" dirty="0"/>
              <a:t>the book emphasizes the metrics in context and teaches the game-theoretic aspects and backdrop of sport analytics—understanding sport analytics through the lens of decision making </a:t>
            </a:r>
            <a:r>
              <a:rPr lang="en-US" dirty="0" smtClean="0"/>
              <a:t>theory for all major American sports.</a:t>
            </a:r>
          </a:p>
          <a:p>
            <a:pPr lvl="0" fontAlgn="base"/>
            <a:endParaRPr lang="en-US" dirty="0"/>
          </a:p>
          <a:p>
            <a:pPr lvl="0" fontAlgn="base"/>
            <a:r>
              <a:rPr lang="en-US" dirty="0" smtClean="0"/>
              <a:t>*Datasets, </a:t>
            </a:r>
            <a:r>
              <a:rPr lang="en-US" dirty="0" err="1" smtClean="0"/>
              <a:t>testbank</a:t>
            </a:r>
            <a:r>
              <a:rPr lang="en-US" dirty="0" smtClean="0"/>
              <a:t>, PowerPoints</a:t>
            </a:r>
            <a:endParaRPr lang="en-US" dirty="0"/>
          </a:p>
        </p:txBody>
      </p:sp>
    </p:spTree>
    <p:extLst>
      <p:ext uri="{BB962C8B-B14F-4D97-AF65-F5344CB8AC3E}">
        <p14:creationId xmlns:p14="http://schemas.microsoft.com/office/powerpoint/2010/main" val="1846982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2"/>
            <a:ext cx="9144000" cy="1257993"/>
          </a:xfrm>
          <a:prstGeom prst="rect">
            <a:avLst/>
          </a:prstGeom>
        </p:spPr>
      </p:pic>
      <p:sp>
        <p:nvSpPr>
          <p:cNvPr id="3" name="TextBox 2"/>
          <p:cNvSpPr txBox="1"/>
          <p:nvPr/>
        </p:nvSpPr>
        <p:spPr>
          <a:xfrm>
            <a:off x="20697" y="0"/>
            <a:ext cx="5445824" cy="769441"/>
          </a:xfrm>
          <a:prstGeom prst="rect">
            <a:avLst/>
          </a:prstGeom>
          <a:noFill/>
        </p:spPr>
        <p:txBody>
          <a:bodyPr wrap="square" rtlCol="0">
            <a:spAutoFit/>
          </a:bodyPr>
          <a:lstStyle/>
          <a:p>
            <a:r>
              <a:rPr lang="en-US" sz="4400" dirty="0" smtClean="0">
                <a:solidFill>
                  <a:schemeClr val="bg1"/>
                </a:solidFill>
              </a:rPr>
              <a:t>Sport Management</a:t>
            </a:r>
            <a:endParaRPr lang="en-US" sz="44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298" y="1513844"/>
            <a:ext cx="3866545" cy="4927030"/>
          </a:xfrm>
          <a:prstGeom prst="rect">
            <a:avLst/>
          </a:prstGeom>
        </p:spPr>
      </p:pic>
      <p:sp>
        <p:nvSpPr>
          <p:cNvPr id="4" name="TextBox 3"/>
          <p:cNvSpPr txBox="1"/>
          <p:nvPr/>
        </p:nvSpPr>
        <p:spPr>
          <a:xfrm>
            <a:off x="353961" y="1460090"/>
            <a:ext cx="4166419" cy="4524315"/>
          </a:xfrm>
          <a:prstGeom prst="rect">
            <a:avLst/>
          </a:prstGeom>
          <a:noFill/>
        </p:spPr>
        <p:txBody>
          <a:bodyPr wrap="square" rtlCol="0">
            <a:spAutoFit/>
          </a:bodyPr>
          <a:lstStyle/>
          <a:p>
            <a:r>
              <a:rPr lang="en-US" dirty="0" smtClean="0"/>
              <a:t>*Covers the finances of the following sports: NFL, NBA, MLB, NHL, MLS, Women’s Sports, Olympic Games, FIFA </a:t>
            </a:r>
            <a:r>
              <a:rPr lang="en-US" dirty="0"/>
              <a:t>College </a:t>
            </a:r>
            <a:r>
              <a:rPr lang="en-US" dirty="0" smtClean="0"/>
              <a:t>Sports, Niche  Sports, </a:t>
            </a:r>
            <a:r>
              <a:rPr lang="en-US" dirty="0"/>
              <a:t>S</a:t>
            </a:r>
            <a:r>
              <a:rPr lang="en-US" dirty="0" smtClean="0"/>
              <a:t>ummary </a:t>
            </a:r>
            <a:r>
              <a:rPr lang="en-US" dirty="0"/>
              <a:t>and Future </a:t>
            </a:r>
            <a:r>
              <a:rPr lang="en-US" dirty="0" smtClean="0"/>
              <a:t>Trends.</a:t>
            </a:r>
          </a:p>
          <a:p>
            <a:endParaRPr lang="en-US" dirty="0"/>
          </a:p>
          <a:p>
            <a:pPr lvl="0"/>
            <a:r>
              <a:rPr lang="en-US" dirty="0" smtClean="0"/>
              <a:t>*Each sport is discussed using the following indicators:  </a:t>
            </a:r>
            <a:r>
              <a:rPr lang="en-US" dirty="0"/>
              <a:t>Facility costs and public/private partnerships</a:t>
            </a:r>
          </a:p>
          <a:p>
            <a:pPr lvl="0"/>
            <a:r>
              <a:rPr lang="en-US" dirty="0"/>
              <a:t>Salary caps and structure</a:t>
            </a:r>
          </a:p>
          <a:p>
            <a:pPr lvl="0"/>
            <a:r>
              <a:rPr lang="en-US" dirty="0"/>
              <a:t>League revenue sharing</a:t>
            </a:r>
          </a:p>
          <a:p>
            <a:pPr lvl="0"/>
            <a:r>
              <a:rPr lang="en-US" dirty="0"/>
              <a:t>Event and amenity expenditures</a:t>
            </a:r>
          </a:p>
          <a:p>
            <a:pPr lvl="0"/>
            <a:r>
              <a:rPr lang="en-US" dirty="0"/>
              <a:t>Media contracts</a:t>
            </a:r>
          </a:p>
          <a:p>
            <a:pPr lvl="0"/>
            <a:r>
              <a:rPr lang="en-US" dirty="0"/>
              <a:t>Administrative Overhead/ Finances </a:t>
            </a:r>
            <a:endParaRPr lang="en-US" dirty="0" smtClean="0"/>
          </a:p>
          <a:p>
            <a:endParaRPr lang="en-US" dirty="0"/>
          </a:p>
          <a:p>
            <a:r>
              <a:rPr lang="en-US" dirty="0" smtClean="0"/>
              <a:t>*</a:t>
            </a:r>
            <a:r>
              <a:rPr lang="en-US" dirty="0" err="1" smtClean="0"/>
              <a:t>Testbank</a:t>
            </a:r>
            <a:r>
              <a:rPr lang="en-US" dirty="0" smtClean="0"/>
              <a:t> and PowerPoints</a:t>
            </a:r>
            <a:endParaRPr lang="en-US" dirty="0"/>
          </a:p>
        </p:txBody>
      </p:sp>
    </p:spTree>
    <p:extLst>
      <p:ext uri="{BB962C8B-B14F-4D97-AF65-F5344CB8AC3E}">
        <p14:creationId xmlns:p14="http://schemas.microsoft.com/office/powerpoint/2010/main" val="1761983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Process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Continue to call on the courses that bear the proper enrollments for traditional KH projects.</a:t>
            </a:r>
          </a:p>
          <a:p>
            <a:r>
              <a:rPr lang="en-US" dirty="0" smtClean="0"/>
              <a:t>Solutions 2 &amp; 3 are fall back options.</a:t>
            </a:r>
          </a:p>
          <a:p>
            <a:r>
              <a:rPr lang="en-US" dirty="0" smtClean="0"/>
              <a:t>Do not change your preplans to call on small courses for adoption purposes.</a:t>
            </a:r>
          </a:p>
          <a:p>
            <a:r>
              <a:rPr lang="en-US" dirty="0" smtClean="0"/>
              <a:t>Solution 3 is meant to be the proper answer for anyone not interested in doing any writing.  </a:t>
            </a:r>
            <a:r>
              <a:rPr lang="en-US" i="1" u="sng" dirty="0" smtClean="0">
                <a:solidFill>
                  <a:srgbClr val="7030A0"/>
                </a:solidFill>
              </a:rPr>
              <a:t>START THE RELATIONSHIP.</a:t>
            </a:r>
          </a:p>
          <a:p>
            <a:r>
              <a:rPr lang="en-US" dirty="0" smtClean="0"/>
              <a:t>Ask the question “what other courses do you teach?”  This will lead you to the smaller adoption or another potential project.  See above…….</a:t>
            </a:r>
          </a:p>
          <a:p>
            <a:endParaRPr lang="en-US" dirty="0"/>
          </a:p>
        </p:txBody>
      </p:sp>
    </p:spTree>
    <p:extLst>
      <p:ext uri="{BB962C8B-B14F-4D97-AF65-F5344CB8AC3E}">
        <p14:creationId xmlns:p14="http://schemas.microsoft.com/office/powerpoint/2010/main" val="407653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Business</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360" y="1431235"/>
            <a:ext cx="3866545" cy="4850615"/>
          </a:xfrm>
          <a:prstGeom prst="rect">
            <a:avLst/>
          </a:prstGeom>
        </p:spPr>
      </p:pic>
      <p:sp>
        <p:nvSpPr>
          <p:cNvPr id="4" name="TextBox 3"/>
          <p:cNvSpPr txBox="1"/>
          <p:nvPr/>
        </p:nvSpPr>
        <p:spPr>
          <a:xfrm flipH="1">
            <a:off x="589933" y="1431235"/>
            <a:ext cx="4129550" cy="2862322"/>
          </a:xfrm>
          <a:prstGeom prst="rect">
            <a:avLst/>
          </a:prstGeom>
          <a:noFill/>
        </p:spPr>
        <p:txBody>
          <a:bodyPr wrap="square" rtlCol="0">
            <a:spAutoFit/>
          </a:bodyPr>
          <a:lstStyle/>
          <a:p>
            <a:r>
              <a:rPr lang="en-US" dirty="0" smtClean="0"/>
              <a:t>*Integrates the </a:t>
            </a:r>
            <a:r>
              <a:rPr lang="en-US" dirty="0"/>
              <a:t>vast literature in consumer behavior and quantitative marketing on when, how, and why advertising works, in the new environment of social media. </a:t>
            </a:r>
            <a:endParaRPr lang="en-US" dirty="0" smtClean="0"/>
          </a:p>
          <a:p>
            <a:endParaRPr lang="en-US" dirty="0"/>
          </a:p>
          <a:p>
            <a:r>
              <a:rPr lang="en-US" dirty="0" smtClean="0"/>
              <a:t>*Author from USC top advertising schools in country.</a:t>
            </a:r>
          </a:p>
          <a:p>
            <a:endParaRPr lang="en-US" dirty="0"/>
          </a:p>
          <a:p>
            <a:r>
              <a:rPr lang="en-US" dirty="0" smtClean="0"/>
              <a:t>*</a:t>
            </a:r>
            <a:r>
              <a:rPr lang="en-US" dirty="0" err="1" smtClean="0"/>
              <a:t>Testbank</a:t>
            </a:r>
            <a:r>
              <a:rPr lang="en-US" dirty="0" smtClean="0"/>
              <a:t>, case studies and PowerPoints.</a:t>
            </a:r>
            <a:endParaRPr lang="en-US" dirty="0"/>
          </a:p>
        </p:txBody>
      </p:sp>
    </p:spTree>
    <p:extLst>
      <p:ext uri="{BB962C8B-B14F-4D97-AF65-F5344CB8AC3E}">
        <p14:creationId xmlns:p14="http://schemas.microsoft.com/office/powerpoint/2010/main" val="1423467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Business/HR</a:t>
            </a:r>
            <a:endParaRPr lang="en-US" sz="4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140" y="1441174"/>
            <a:ext cx="3880492" cy="4850615"/>
          </a:xfrm>
          <a:prstGeom prst="rect">
            <a:avLst/>
          </a:prstGeom>
        </p:spPr>
      </p:pic>
      <p:sp>
        <p:nvSpPr>
          <p:cNvPr id="5" name="TextBox 4"/>
          <p:cNvSpPr txBox="1"/>
          <p:nvPr/>
        </p:nvSpPr>
        <p:spPr>
          <a:xfrm>
            <a:off x="612060" y="1441174"/>
            <a:ext cx="3849328" cy="2585323"/>
          </a:xfrm>
          <a:prstGeom prst="rect">
            <a:avLst/>
          </a:prstGeom>
          <a:noFill/>
        </p:spPr>
        <p:txBody>
          <a:bodyPr wrap="square" rtlCol="0">
            <a:spAutoFit/>
          </a:bodyPr>
          <a:lstStyle/>
          <a:p>
            <a:r>
              <a:rPr lang="en-US" dirty="0" smtClean="0"/>
              <a:t>*Provides </a:t>
            </a:r>
            <a:r>
              <a:rPr lang="en-US" dirty="0"/>
              <a:t>an interactive module to the topic of job </a:t>
            </a:r>
            <a:r>
              <a:rPr lang="en-US" dirty="0" smtClean="0"/>
              <a:t>evaluation.</a:t>
            </a:r>
          </a:p>
          <a:p>
            <a:endParaRPr lang="en-US" dirty="0"/>
          </a:p>
          <a:p>
            <a:r>
              <a:rPr lang="en-US" dirty="0" smtClean="0"/>
              <a:t>*</a:t>
            </a:r>
            <a:r>
              <a:rPr lang="en-US" dirty="0"/>
              <a:t>I</a:t>
            </a:r>
            <a:r>
              <a:rPr lang="en-US" dirty="0" smtClean="0"/>
              <a:t>ncludes</a:t>
            </a:r>
            <a:r>
              <a:rPr lang="en-US" dirty="0"/>
              <a:t> major discussions on performance management, motivation, internal communication and payroll </a:t>
            </a:r>
            <a:r>
              <a:rPr lang="en-US" dirty="0" smtClean="0"/>
              <a:t>linkage.</a:t>
            </a:r>
          </a:p>
          <a:p>
            <a:endParaRPr lang="en-US" dirty="0"/>
          </a:p>
          <a:p>
            <a:r>
              <a:rPr lang="en-US" dirty="0" smtClean="0"/>
              <a:t>*</a:t>
            </a:r>
            <a:r>
              <a:rPr lang="en-US" dirty="0" err="1" smtClean="0"/>
              <a:t>Testbank</a:t>
            </a:r>
            <a:r>
              <a:rPr lang="en-US" dirty="0" smtClean="0"/>
              <a:t> and PowerPoints.</a:t>
            </a:r>
            <a:endParaRPr lang="en-US" dirty="0"/>
          </a:p>
        </p:txBody>
      </p:sp>
    </p:spTree>
    <p:extLst>
      <p:ext uri="{BB962C8B-B14F-4D97-AF65-F5344CB8AC3E}">
        <p14:creationId xmlns:p14="http://schemas.microsoft.com/office/powerpoint/2010/main" val="2869281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English</a:t>
            </a:r>
            <a:endParaRPr lang="en-US" sz="4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140" y="1441174"/>
            <a:ext cx="3896517" cy="4890054"/>
          </a:xfrm>
          <a:prstGeom prst="rect">
            <a:avLst/>
          </a:prstGeom>
        </p:spPr>
      </p:pic>
      <p:sp>
        <p:nvSpPr>
          <p:cNvPr id="6" name="TextBox 5"/>
          <p:cNvSpPr txBox="1"/>
          <p:nvPr/>
        </p:nvSpPr>
        <p:spPr>
          <a:xfrm>
            <a:off x="449826" y="1441174"/>
            <a:ext cx="4122174" cy="3970318"/>
          </a:xfrm>
          <a:prstGeom prst="rect">
            <a:avLst/>
          </a:prstGeom>
          <a:noFill/>
        </p:spPr>
        <p:txBody>
          <a:bodyPr wrap="square" rtlCol="0">
            <a:spAutoFit/>
          </a:bodyPr>
          <a:lstStyle/>
          <a:p>
            <a:r>
              <a:rPr lang="en-US" dirty="0" smtClean="0"/>
              <a:t>*It </a:t>
            </a:r>
            <a:r>
              <a:rPr lang="en-US" dirty="0"/>
              <a:t>features writers from diverse racial, geographic, and socioeconomic backgrounds</a:t>
            </a:r>
            <a:r>
              <a:rPr lang="en-US" dirty="0" smtClean="0"/>
              <a:t>.</a:t>
            </a:r>
          </a:p>
          <a:p>
            <a:endParaRPr lang="en-US" dirty="0" smtClean="0"/>
          </a:p>
          <a:p>
            <a:r>
              <a:rPr lang="en-US" dirty="0"/>
              <a:t>*</a:t>
            </a:r>
            <a:r>
              <a:rPr lang="en-US" dirty="0" smtClean="0"/>
              <a:t>Each </a:t>
            </a:r>
            <a:r>
              <a:rPr lang="en-US" dirty="0"/>
              <a:t>selection includes introductory headnotes providing biographical information about the writer and pointing at one or two unique formal or thematic features, followed by writing prompts designed to move writers past fear of the blank page</a:t>
            </a:r>
            <a:r>
              <a:rPr lang="en-US" dirty="0" smtClean="0"/>
              <a:t>.</a:t>
            </a:r>
          </a:p>
          <a:p>
            <a:endParaRPr lang="en-US" dirty="0"/>
          </a:p>
          <a:p>
            <a:r>
              <a:rPr lang="en-US" dirty="0" smtClean="0"/>
              <a:t>*IM </a:t>
            </a:r>
            <a:endParaRPr lang="en-US" dirty="0"/>
          </a:p>
          <a:p>
            <a:endParaRPr lang="en-US" dirty="0"/>
          </a:p>
        </p:txBody>
      </p:sp>
    </p:spTree>
    <p:extLst>
      <p:ext uri="{BB962C8B-B14F-4D97-AF65-F5344CB8AC3E}">
        <p14:creationId xmlns:p14="http://schemas.microsoft.com/office/powerpoint/2010/main" val="4171296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English</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140" y="1441174"/>
            <a:ext cx="3896517" cy="4885258"/>
          </a:xfrm>
          <a:prstGeom prst="rect">
            <a:avLst/>
          </a:prstGeom>
        </p:spPr>
      </p:pic>
      <p:sp>
        <p:nvSpPr>
          <p:cNvPr id="4" name="TextBox 3"/>
          <p:cNvSpPr txBox="1"/>
          <p:nvPr/>
        </p:nvSpPr>
        <p:spPr>
          <a:xfrm>
            <a:off x="612058" y="1441174"/>
            <a:ext cx="3974690" cy="5078313"/>
          </a:xfrm>
          <a:prstGeom prst="rect">
            <a:avLst/>
          </a:prstGeom>
          <a:noFill/>
        </p:spPr>
        <p:txBody>
          <a:bodyPr wrap="square" rtlCol="0">
            <a:spAutoFit/>
          </a:bodyPr>
          <a:lstStyle/>
          <a:p>
            <a:r>
              <a:rPr lang="en-US" dirty="0" smtClean="0"/>
              <a:t>*For use in a standard Comp 1 course.  Diverse and engaging readings.</a:t>
            </a:r>
          </a:p>
          <a:p>
            <a:endParaRPr lang="en-US" dirty="0"/>
          </a:p>
          <a:p>
            <a:r>
              <a:rPr lang="en-US" b="1" i="1" dirty="0" smtClean="0"/>
              <a:t>*E</a:t>
            </a:r>
            <a:r>
              <a:rPr lang="en-US" dirty="0" smtClean="0"/>
              <a:t>ncourages </a:t>
            </a:r>
            <a:r>
              <a:rPr lang="en-US" dirty="0"/>
              <a:t>students to engage in public discourse, the lost art of meaningful conversation.  These “conversations” take place in writing, language composed in accordance with the guidelines of standard written English</a:t>
            </a:r>
            <a:r>
              <a:rPr lang="en-US" dirty="0" smtClean="0"/>
              <a:t>.  Written </a:t>
            </a:r>
            <a:r>
              <a:rPr lang="en-US" dirty="0"/>
              <a:t>to address Millennials and Generation Z born and raised in the information age, </a:t>
            </a:r>
            <a:r>
              <a:rPr lang="en-US" b="1" i="1" dirty="0"/>
              <a:t>Engaging Discourse</a:t>
            </a:r>
            <a:r>
              <a:rPr lang="en-US" dirty="0"/>
              <a:t> is a collection of collection of classic and contemporary readings, assignments, and </a:t>
            </a:r>
            <a:r>
              <a:rPr lang="en-US" dirty="0" smtClean="0"/>
              <a:t>resources.</a:t>
            </a:r>
          </a:p>
          <a:p>
            <a:endParaRPr lang="en-US" dirty="0"/>
          </a:p>
          <a:p>
            <a:r>
              <a:rPr lang="en-US" dirty="0" smtClean="0"/>
              <a:t>*Working on assessments.</a:t>
            </a:r>
            <a:endParaRPr lang="en-US" dirty="0"/>
          </a:p>
          <a:p>
            <a:endParaRPr lang="en-US" dirty="0"/>
          </a:p>
        </p:txBody>
      </p:sp>
    </p:spTree>
    <p:extLst>
      <p:ext uri="{BB962C8B-B14F-4D97-AF65-F5344CB8AC3E}">
        <p14:creationId xmlns:p14="http://schemas.microsoft.com/office/powerpoint/2010/main" val="3347072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English</a:t>
            </a:r>
            <a:endParaRPr lang="en-US" sz="4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1" y="1431235"/>
            <a:ext cx="3886198" cy="4904014"/>
          </a:xfrm>
          <a:prstGeom prst="rect">
            <a:avLst/>
          </a:prstGeom>
        </p:spPr>
      </p:pic>
      <p:sp>
        <p:nvSpPr>
          <p:cNvPr id="5" name="TextBox 4"/>
          <p:cNvSpPr txBox="1"/>
          <p:nvPr/>
        </p:nvSpPr>
        <p:spPr>
          <a:xfrm>
            <a:off x="560439" y="1431235"/>
            <a:ext cx="4004187" cy="1754326"/>
          </a:xfrm>
          <a:prstGeom prst="rect">
            <a:avLst/>
          </a:prstGeom>
          <a:noFill/>
        </p:spPr>
        <p:txBody>
          <a:bodyPr wrap="square" rtlCol="0">
            <a:spAutoFit/>
          </a:bodyPr>
          <a:lstStyle/>
          <a:p>
            <a:r>
              <a:rPr lang="en-US" dirty="0" smtClean="0"/>
              <a:t>*Developed for the Comp 2 course.</a:t>
            </a:r>
          </a:p>
          <a:p>
            <a:endParaRPr lang="en-US" dirty="0"/>
          </a:p>
          <a:p>
            <a:r>
              <a:rPr lang="en-US" dirty="0" smtClean="0"/>
              <a:t>*Be extremely careful when offering customization to these readers.  You’ll have to </a:t>
            </a:r>
            <a:r>
              <a:rPr lang="en-US" dirty="0" err="1" smtClean="0"/>
              <a:t>reclear</a:t>
            </a:r>
            <a:r>
              <a:rPr lang="en-US" dirty="0" smtClean="0"/>
              <a:t> permissions and they were VERY expensive to produce.</a:t>
            </a:r>
            <a:endParaRPr lang="en-US" dirty="0"/>
          </a:p>
        </p:txBody>
      </p:sp>
    </p:spTree>
    <p:extLst>
      <p:ext uri="{BB962C8B-B14F-4D97-AF65-F5344CB8AC3E}">
        <p14:creationId xmlns:p14="http://schemas.microsoft.com/office/powerpoint/2010/main" val="2664579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Hospitality</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1431235"/>
            <a:ext cx="3923211" cy="4904014"/>
          </a:xfrm>
          <a:prstGeom prst="rect">
            <a:avLst/>
          </a:prstGeom>
        </p:spPr>
      </p:pic>
      <p:sp>
        <p:nvSpPr>
          <p:cNvPr id="4" name="TextBox 3"/>
          <p:cNvSpPr txBox="1"/>
          <p:nvPr/>
        </p:nvSpPr>
        <p:spPr>
          <a:xfrm>
            <a:off x="619432" y="1431235"/>
            <a:ext cx="3923071" cy="4247317"/>
          </a:xfrm>
          <a:prstGeom prst="rect">
            <a:avLst/>
          </a:prstGeom>
          <a:noFill/>
        </p:spPr>
        <p:txBody>
          <a:bodyPr wrap="square" rtlCol="0">
            <a:spAutoFit/>
          </a:bodyPr>
          <a:lstStyle/>
          <a:p>
            <a:r>
              <a:rPr lang="en-US" dirty="0" smtClean="0"/>
              <a:t>*Discussions </a:t>
            </a:r>
            <a:r>
              <a:rPr lang="en-US" dirty="0"/>
              <a:t>on topics such as Accountability and Control, Restaurant Menu Selection and Pricing, Budgeting, </a:t>
            </a:r>
            <a:r>
              <a:rPr lang="en-US" dirty="0" smtClean="0"/>
              <a:t>Recordkeeping and Operational Expenses</a:t>
            </a:r>
            <a:r>
              <a:rPr lang="en-US" dirty="0"/>
              <a:t>.</a:t>
            </a:r>
            <a:r>
              <a:rPr lang="en-US" dirty="0" smtClean="0"/>
              <a:t> NEW </a:t>
            </a:r>
            <a:r>
              <a:rPr lang="en-US" dirty="0"/>
              <a:t>topics, such as Selling Alcoholic Beverages, Guest Expectations, </a:t>
            </a:r>
            <a:r>
              <a:rPr lang="en-US" dirty="0" smtClean="0"/>
              <a:t>Technology and Suggestive Selling.</a:t>
            </a:r>
          </a:p>
          <a:p>
            <a:endParaRPr lang="en-US" dirty="0"/>
          </a:p>
          <a:p>
            <a:r>
              <a:rPr lang="en-US" dirty="0" smtClean="0"/>
              <a:t>*Videos, </a:t>
            </a:r>
            <a:r>
              <a:rPr lang="en-US" dirty="0" err="1" smtClean="0"/>
              <a:t>testbank</a:t>
            </a:r>
            <a:r>
              <a:rPr lang="en-US" dirty="0" smtClean="0"/>
              <a:t>, PowerPoint slides and IM.</a:t>
            </a:r>
          </a:p>
          <a:p>
            <a:endParaRPr lang="en-US" dirty="0"/>
          </a:p>
          <a:p>
            <a:r>
              <a:rPr lang="en-US" dirty="0" smtClean="0"/>
              <a:t>*Walker is the top selling author in the Hospitality industry.  Takeover from Pearson.</a:t>
            </a:r>
            <a:endParaRPr lang="en-US" dirty="0"/>
          </a:p>
        </p:txBody>
      </p:sp>
    </p:spTree>
    <p:extLst>
      <p:ext uri="{BB962C8B-B14F-4D97-AF65-F5344CB8AC3E}">
        <p14:creationId xmlns:p14="http://schemas.microsoft.com/office/powerpoint/2010/main" val="225246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Hospitality</a:t>
            </a:r>
            <a:endParaRPr lang="en-US" sz="44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2" y="1431236"/>
            <a:ext cx="3921397" cy="5098774"/>
          </a:xfrm>
          <a:prstGeom prst="rect">
            <a:avLst/>
          </a:prstGeom>
        </p:spPr>
      </p:pic>
      <p:sp>
        <p:nvSpPr>
          <p:cNvPr id="6" name="TextBox 5"/>
          <p:cNvSpPr txBox="1"/>
          <p:nvPr/>
        </p:nvSpPr>
        <p:spPr>
          <a:xfrm>
            <a:off x="309716" y="1431236"/>
            <a:ext cx="3878826" cy="3693319"/>
          </a:xfrm>
          <a:prstGeom prst="rect">
            <a:avLst/>
          </a:prstGeom>
          <a:noFill/>
        </p:spPr>
        <p:txBody>
          <a:bodyPr wrap="square" rtlCol="0">
            <a:spAutoFit/>
          </a:bodyPr>
          <a:lstStyle/>
          <a:p>
            <a:r>
              <a:rPr lang="en-US" dirty="0" smtClean="0"/>
              <a:t>*Takeover from Pearson.  Top selling book in niche.  Fenich most recognized name in discipline.</a:t>
            </a:r>
            <a:endParaRPr lang="en-US" dirty="0"/>
          </a:p>
          <a:p>
            <a:r>
              <a:rPr lang="en-US" dirty="0"/>
              <a:t> </a:t>
            </a:r>
          </a:p>
          <a:p>
            <a:r>
              <a:rPr lang="en-US" dirty="0" smtClean="0"/>
              <a:t>*Inclusion </a:t>
            </a:r>
            <a:r>
              <a:rPr lang="en-US" dirty="0"/>
              <a:t>of COVID-19 impacts on all of the sectors of the MEEC </a:t>
            </a:r>
            <a:r>
              <a:rPr lang="en-US" dirty="0" smtClean="0"/>
              <a:t>industry.</a:t>
            </a:r>
          </a:p>
          <a:p>
            <a:r>
              <a:rPr lang="en-US" dirty="0" smtClean="0"/>
              <a:t> </a:t>
            </a:r>
            <a:endParaRPr lang="en-US" dirty="0"/>
          </a:p>
          <a:p>
            <a:r>
              <a:rPr lang="en-US" dirty="0" smtClean="0"/>
              <a:t>*Chapter </a:t>
            </a:r>
            <a:r>
              <a:rPr lang="en-US" dirty="0"/>
              <a:t>on technology has been significantly re-written and </a:t>
            </a:r>
            <a:r>
              <a:rPr lang="en-US" dirty="0" smtClean="0"/>
              <a:t>updated.</a:t>
            </a:r>
          </a:p>
          <a:p>
            <a:endParaRPr lang="en-US" dirty="0"/>
          </a:p>
          <a:p>
            <a:r>
              <a:rPr lang="en-US" dirty="0" smtClean="0"/>
              <a:t>*</a:t>
            </a:r>
            <a:r>
              <a:rPr lang="en-US" dirty="0" err="1" smtClean="0"/>
              <a:t>Testbank</a:t>
            </a:r>
            <a:r>
              <a:rPr lang="en-US" dirty="0" smtClean="0"/>
              <a:t> and PowerPoint slides </a:t>
            </a:r>
            <a:endParaRPr lang="en-US" dirty="0"/>
          </a:p>
          <a:p>
            <a:endParaRPr lang="en-US" dirty="0"/>
          </a:p>
          <a:p>
            <a:endParaRPr lang="en-US" dirty="0"/>
          </a:p>
        </p:txBody>
      </p:sp>
    </p:spTree>
    <p:extLst>
      <p:ext uri="{BB962C8B-B14F-4D97-AF65-F5344CB8AC3E}">
        <p14:creationId xmlns:p14="http://schemas.microsoft.com/office/powerpoint/2010/main" val="4030497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Hospitality</a:t>
            </a:r>
            <a:endParaRPr lang="en-US" sz="4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1431235"/>
            <a:ext cx="3921398" cy="5139447"/>
          </a:xfrm>
          <a:prstGeom prst="rect">
            <a:avLst/>
          </a:prstGeom>
        </p:spPr>
      </p:pic>
      <p:sp>
        <p:nvSpPr>
          <p:cNvPr id="5" name="TextBox 4"/>
          <p:cNvSpPr txBox="1"/>
          <p:nvPr/>
        </p:nvSpPr>
        <p:spPr>
          <a:xfrm>
            <a:off x="634181" y="1378974"/>
            <a:ext cx="3812458" cy="3139321"/>
          </a:xfrm>
          <a:prstGeom prst="rect">
            <a:avLst/>
          </a:prstGeom>
          <a:noFill/>
        </p:spPr>
        <p:txBody>
          <a:bodyPr wrap="square" rtlCol="0">
            <a:spAutoFit/>
          </a:bodyPr>
          <a:lstStyle/>
          <a:p>
            <a:r>
              <a:rPr lang="en-US" dirty="0" smtClean="0"/>
              <a:t>*A </a:t>
            </a:r>
            <a:r>
              <a:rPr lang="en-US" dirty="0"/>
              <a:t>"role-play" workbook of detailed sales scenarios, allowing students to practice sales concepts as they learn them</a:t>
            </a:r>
            <a:r>
              <a:rPr lang="en-US" dirty="0" smtClean="0"/>
              <a:t>.</a:t>
            </a:r>
          </a:p>
          <a:p>
            <a:endParaRPr lang="en-US" dirty="0"/>
          </a:p>
          <a:p>
            <a:r>
              <a:rPr lang="en-US" dirty="0" smtClean="0"/>
              <a:t>*Has Go React so that students can record their sales presentations for assessing and will work in any type classroom.</a:t>
            </a:r>
          </a:p>
          <a:p>
            <a:endParaRPr lang="en-US" dirty="0"/>
          </a:p>
          <a:p>
            <a:r>
              <a:rPr lang="en-US" dirty="0" smtClean="0"/>
              <a:t>*</a:t>
            </a:r>
            <a:r>
              <a:rPr lang="en-US" dirty="0" err="1" smtClean="0"/>
              <a:t>Testbank</a:t>
            </a:r>
            <a:r>
              <a:rPr lang="en-US" dirty="0" smtClean="0"/>
              <a:t> and PowerPoints.</a:t>
            </a:r>
            <a:endParaRPr lang="en-US" dirty="0"/>
          </a:p>
        </p:txBody>
      </p:sp>
    </p:spTree>
    <p:extLst>
      <p:ext uri="{BB962C8B-B14F-4D97-AF65-F5344CB8AC3E}">
        <p14:creationId xmlns:p14="http://schemas.microsoft.com/office/powerpoint/2010/main" val="164087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Communication</a:t>
            </a:r>
            <a:endParaRPr lang="en-US" sz="44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1" y="1411358"/>
            <a:ext cx="3927061" cy="5149386"/>
          </a:xfrm>
          <a:prstGeom prst="rect">
            <a:avLst/>
          </a:prstGeom>
        </p:spPr>
      </p:pic>
      <p:sp>
        <p:nvSpPr>
          <p:cNvPr id="4" name="TextBox 3"/>
          <p:cNvSpPr txBox="1"/>
          <p:nvPr/>
        </p:nvSpPr>
        <p:spPr>
          <a:xfrm>
            <a:off x="589935" y="1411358"/>
            <a:ext cx="3377381" cy="2862322"/>
          </a:xfrm>
          <a:prstGeom prst="rect">
            <a:avLst/>
          </a:prstGeom>
          <a:noFill/>
        </p:spPr>
        <p:txBody>
          <a:bodyPr wrap="square" rtlCol="0">
            <a:spAutoFit/>
          </a:bodyPr>
          <a:lstStyle/>
          <a:p>
            <a:r>
              <a:rPr lang="en-US" dirty="0" smtClean="0"/>
              <a:t>*Takeover from Pearson.  Author (Beebe) #1 bestseller in Public </a:t>
            </a:r>
            <a:br>
              <a:rPr lang="en-US" dirty="0" smtClean="0"/>
            </a:br>
            <a:r>
              <a:rPr lang="en-US" dirty="0" smtClean="0"/>
              <a:t>Speaking, Interpersonal and Business and Professional Communication markets.</a:t>
            </a:r>
          </a:p>
          <a:p>
            <a:endParaRPr lang="en-US" dirty="0"/>
          </a:p>
          <a:p>
            <a:r>
              <a:rPr lang="en-US" dirty="0" smtClean="0"/>
              <a:t>*Top seller in it’s niche.</a:t>
            </a:r>
          </a:p>
          <a:p>
            <a:endParaRPr lang="en-US" dirty="0"/>
          </a:p>
          <a:p>
            <a:r>
              <a:rPr lang="en-US" dirty="0" smtClean="0"/>
              <a:t>*PowerPoints, </a:t>
            </a:r>
            <a:r>
              <a:rPr lang="en-US" dirty="0" err="1" smtClean="0"/>
              <a:t>testbank</a:t>
            </a:r>
            <a:r>
              <a:rPr lang="en-US" dirty="0" smtClean="0"/>
              <a:t> and comes with </a:t>
            </a:r>
            <a:r>
              <a:rPr lang="en-US" dirty="0" err="1" smtClean="0"/>
              <a:t>GoReact</a:t>
            </a:r>
            <a:r>
              <a:rPr lang="en-US" dirty="0"/>
              <a:t>.</a:t>
            </a:r>
          </a:p>
        </p:txBody>
      </p:sp>
    </p:spTree>
    <p:extLst>
      <p:ext uri="{BB962C8B-B14F-4D97-AF65-F5344CB8AC3E}">
        <p14:creationId xmlns:p14="http://schemas.microsoft.com/office/powerpoint/2010/main" val="3751800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Communication</a:t>
            </a:r>
            <a:endParaRPr lang="en-US" sz="4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1" y="1411358"/>
            <a:ext cx="3928459" cy="5149386"/>
          </a:xfrm>
          <a:prstGeom prst="rect">
            <a:avLst/>
          </a:prstGeom>
        </p:spPr>
      </p:pic>
      <p:sp>
        <p:nvSpPr>
          <p:cNvPr id="5" name="TextBox 4"/>
          <p:cNvSpPr txBox="1"/>
          <p:nvPr/>
        </p:nvSpPr>
        <p:spPr>
          <a:xfrm>
            <a:off x="634181" y="1411358"/>
            <a:ext cx="3119283" cy="1754326"/>
          </a:xfrm>
          <a:prstGeom prst="rect">
            <a:avLst/>
          </a:prstGeom>
          <a:noFill/>
        </p:spPr>
        <p:txBody>
          <a:bodyPr wrap="square" rtlCol="0">
            <a:spAutoFit/>
          </a:bodyPr>
          <a:lstStyle/>
          <a:p>
            <a:r>
              <a:rPr lang="en-US" dirty="0" smtClean="0"/>
              <a:t>*Workbook developed to go with any Communication Ethics textbook.</a:t>
            </a:r>
          </a:p>
          <a:p>
            <a:endParaRPr lang="en-US" dirty="0"/>
          </a:p>
          <a:p>
            <a:r>
              <a:rPr lang="en-US" dirty="0" smtClean="0"/>
              <a:t>*Instructor Guide with Quiz questions developed.</a:t>
            </a:r>
            <a:endParaRPr lang="en-US" dirty="0"/>
          </a:p>
        </p:txBody>
      </p:sp>
    </p:spTree>
    <p:extLst>
      <p:ext uri="{BB962C8B-B14F-4D97-AF65-F5344CB8AC3E}">
        <p14:creationId xmlns:p14="http://schemas.microsoft.com/office/powerpoint/2010/main" val="2925549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The Pivot</a:t>
            </a:r>
            <a:endParaRPr lang="en-US" dirty="0">
              <a:solidFill>
                <a:srgbClr val="0070C0"/>
              </a:solidFill>
            </a:endParaRPr>
          </a:p>
        </p:txBody>
      </p:sp>
      <p:sp>
        <p:nvSpPr>
          <p:cNvPr id="3" name="Content Placeholder 2"/>
          <p:cNvSpPr>
            <a:spLocks noGrp="1"/>
          </p:cNvSpPr>
          <p:nvPr>
            <p:ph idx="1"/>
          </p:nvPr>
        </p:nvSpPr>
        <p:spPr>
          <a:xfrm>
            <a:off x="464574" y="1467465"/>
            <a:ext cx="8050776" cy="4709498"/>
          </a:xfrm>
        </p:spPr>
        <p:txBody>
          <a:bodyPr>
            <a:normAutofit fontScale="92500" lnSpcReduction="20000"/>
          </a:bodyPr>
          <a:lstStyle/>
          <a:p>
            <a:r>
              <a:rPr lang="en-US" dirty="0" smtClean="0"/>
              <a:t>After exhausting your quest for an author-developed product, no desire to write nor customize…….</a:t>
            </a:r>
          </a:p>
          <a:p>
            <a:r>
              <a:rPr lang="en-US" dirty="0" smtClean="0"/>
              <a:t>You have developed needs use those needs to move them to an adoption….”we have a great Public Speaking book.”  </a:t>
            </a:r>
          </a:p>
          <a:p>
            <a:r>
              <a:rPr lang="en-US" dirty="0" smtClean="0"/>
              <a:t>Send it to them using the VS comp copy request on the 3</a:t>
            </a:r>
            <a:r>
              <a:rPr lang="en-US" baseline="30000" dirty="0" smtClean="0"/>
              <a:t>rd</a:t>
            </a:r>
            <a:r>
              <a:rPr lang="en-US" dirty="0" smtClean="0"/>
              <a:t> solution site.  </a:t>
            </a:r>
          </a:p>
          <a:p>
            <a:r>
              <a:rPr lang="en-US" dirty="0" smtClean="0">
                <a:solidFill>
                  <a:srgbClr val="FF0000"/>
                </a:solidFill>
              </a:rPr>
              <a:t>Schedule a follow-up….continue the interview.</a:t>
            </a:r>
          </a:p>
          <a:p>
            <a:r>
              <a:rPr lang="en-US" dirty="0" smtClean="0"/>
              <a:t>Re-interviewing may lead them back to a 1 or 2 because it gives them additional time to think.</a:t>
            </a:r>
          </a:p>
          <a:p>
            <a:r>
              <a:rPr lang="en-US" dirty="0" smtClean="0"/>
              <a:t>If there is still no interest, </a:t>
            </a:r>
            <a:r>
              <a:rPr lang="en-US" b="1" u="sng" dirty="0" smtClean="0"/>
              <a:t>close the adoption</a:t>
            </a:r>
            <a:r>
              <a:rPr lang="en-US" dirty="0" smtClean="0"/>
              <a:t>.  After using the book for a semester, continue the follow-up process and at that time they may be ready to go to further.</a:t>
            </a:r>
            <a:endParaRPr lang="en-US" dirty="0"/>
          </a:p>
        </p:txBody>
      </p:sp>
    </p:spTree>
    <p:extLst>
      <p:ext uri="{BB962C8B-B14F-4D97-AF65-F5344CB8AC3E}">
        <p14:creationId xmlns:p14="http://schemas.microsoft.com/office/powerpoint/2010/main" val="3754352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Communication</a:t>
            </a:r>
            <a:endParaRPr lang="en-US" sz="4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2" y="1411358"/>
            <a:ext cx="3947050" cy="5149386"/>
          </a:xfrm>
          <a:prstGeom prst="rect">
            <a:avLst/>
          </a:prstGeom>
        </p:spPr>
      </p:pic>
      <p:sp>
        <p:nvSpPr>
          <p:cNvPr id="5" name="TextBox 4"/>
          <p:cNvSpPr txBox="1"/>
          <p:nvPr/>
        </p:nvSpPr>
        <p:spPr>
          <a:xfrm>
            <a:off x="789040" y="1411358"/>
            <a:ext cx="3709218" cy="3139321"/>
          </a:xfrm>
          <a:prstGeom prst="rect">
            <a:avLst/>
          </a:prstGeom>
          <a:noFill/>
        </p:spPr>
        <p:txBody>
          <a:bodyPr wrap="square" rtlCol="0">
            <a:spAutoFit/>
          </a:bodyPr>
          <a:lstStyle/>
          <a:p>
            <a:r>
              <a:rPr lang="en-US" dirty="0" smtClean="0"/>
              <a:t>*Includes </a:t>
            </a:r>
            <a:r>
              <a:rPr lang="en-US" dirty="0"/>
              <a:t>tips from experienced experts on the field on how to handle scenarios and relations between practitioners and journalists / media.</a:t>
            </a:r>
          </a:p>
          <a:p>
            <a:r>
              <a:rPr lang="en-US" dirty="0"/>
              <a:t>D</a:t>
            </a:r>
            <a:r>
              <a:rPr lang="en-US" dirty="0" smtClean="0"/>
              <a:t>escribes </a:t>
            </a:r>
            <a:r>
              <a:rPr lang="en-US" dirty="0"/>
              <a:t>how to conduct media interviews, presents theoretical application, and how to apply these concepts to stress fueled crisis communication scenarios</a:t>
            </a:r>
            <a:r>
              <a:rPr lang="en-US" dirty="0" smtClean="0"/>
              <a:t>.</a:t>
            </a:r>
          </a:p>
          <a:p>
            <a:endParaRPr lang="en-US" dirty="0"/>
          </a:p>
          <a:p>
            <a:endParaRPr lang="en-US" dirty="0"/>
          </a:p>
        </p:txBody>
      </p:sp>
    </p:spTree>
    <p:extLst>
      <p:ext uri="{BB962C8B-B14F-4D97-AF65-F5344CB8AC3E}">
        <p14:creationId xmlns:p14="http://schemas.microsoft.com/office/powerpoint/2010/main" val="9437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Communication</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2" y="1411358"/>
            <a:ext cx="3957781" cy="5149386"/>
          </a:xfrm>
          <a:prstGeom prst="rect">
            <a:avLst/>
          </a:prstGeom>
        </p:spPr>
      </p:pic>
      <p:sp>
        <p:nvSpPr>
          <p:cNvPr id="4" name="TextBox 3"/>
          <p:cNvSpPr txBox="1"/>
          <p:nvPr/>
        </p:nvSpPr>
        <p:spPr>
          <a:xfrm>
            <a:off x="663677" y="1374487"/>
            <a:ext cx="3694471" cy="1477328"/>
          </a:xfrm>
          <a:prstGeom prst="rect">
            <a:avLst/>
          </a:prstGeom>
          <a:noFill/>
        </p:spPr>
        <p:txBody>
          <a:bodyPr wrap="square" rtlCol="0">
            <a:spAutoFit/>
          </a:bodyPr>
          <a:lstStyle/>
          <a:p>
            <a:r>
              <a:rPr lang="en-US" dirty="0" smtClean="0"/>
              <a:t>*Takeover from Pearson for 4</a:t>
            </a:r>
            <a:r>
              <a:rPr lang="en-US" baseline="30000" dirty="0" smtClean="0"/>
              <a:t>th</a:t>
            </a:r>
            <a:r>
              <a:rPr lang="en-US" dirty="0" smtClean="0"/>
              <a:t> edition.</a:t>
            </a:r>
          </a:p>
          <a:p>
            <a:endParaRPr lang="en-US" dirty="0"/>
          </a:p>
          <a:p>
            <a:r>
              <a:rPr lang="en-US" dirty="0" smtClean="0"/>
              <a:t>*</a:t>
            </a:r>
            <a:r>
              <a:rPr lang="en-US" dirty="0" err="1" smtClean="0"/>
              <a:t>Testbank</a:t>
            </a:r>
            <a:r>
              <a:rPr lang="en-US" dirty="0" smtClean="0"/>
              <a:t> and PowerPoint presentations.</a:t>
            </a:r>
            <a:endParaRPr lang="en-US" dirty="0"/>
          </a:p>
        </p:txBody>
      </p:sp>
    </p:spTree>
    <p:extLst>
      <p:ext uri="{BB962C8B-B14F-4D97-AF65-F5344CB8AC3E}">
        <p14:creationId xmlns:p14="http://schemas.microsoft.com/office/powerpoint/2010/main" val="59319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Communication</a:t>
            </a:r>
            <a:endParaRPr lang="en-US" sz="4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174" y="1421297"/>
            <a:ext cx="4125304" cy="5207723"/>
          </a:xfrm>
          <a:prstGeom prst="rect">
            <a:avLst/>
          </a:prstGeom>
        </p:spPr>
      </p:pic>
      <p:sp>
        <p:nvSpPr>
          <p:cNvPr id="5" name="TextBox 4"/>
          <p:cNvSpPr txBox="1"/>
          <p:nvPr/>
        </p:nvSpPr>
        <p:spPr>
          <a:xfrm>
            <a:off x="641556" y="1421297"/>
            <a:ext cx="3790334" cy="3693319"/>
          </a:xfrm>
          <a:prstGeom prst="rect">
            <a:avLst/>
          </a:prstGeom>
          <a:noFill/>
        </p:spPr>
        <p:txBody>
          <a:bodyPr wrap="square" rtlCol="0">
            <a:spAutoFit/>
          </a:bodyPr>
          <a:lstStyle/>
          <a:p>
            <a:r>
              <a:rPr lang="en-US"/>
              <a:t>*GRL only product.  Can integrate with any LMS.</a:t>
            </a:r>
          </a:p>
          <a:p>
            <a:endParaRPr lang="en-US"/>
          </a:p>
          <a:p>
            <a:r>
              <a:rPr lang="en-US"/>
              <a:t>*Explains how students can manage their fears and anxieties about speaking and be able to adapt to culturally diverse audiences.</a:t>
            </a:r>
          </a:p>
          <a:p>
            <a:endParaRPr lang="en-US"/>
          </a:p>
          <a:p>
            <a:r>
              <a:rPr lang="en-US"/>
              <a:t>*Jennifer Waldeck current president of ECA.</a:t>
            </a:r>
          </a:p>
          <a:p>
            <a:endParaRPr lang="en-US"/>
          </a:p>
          <a:p>
            <a:r>
              <a:rPr lang="en-US"/>
              <a:t>*Testbank ,PowerPoint slides and Go React software..</a:t>
            </a:r>
            <a:endParaRPr lang="en-US" dirty="0"/>
          </a:p>
        </p:txBody>
      </p:sp>
    </p:spTree>
    <p:extLst>
      <p:ext uri="{BB962C8B-B14F-4D97-AF65-F5344CB8AC3E}">
        <p14:creationId xmlns:p14="http://schemas.microsoft.com/office/powerpoint/2010/main" val="314302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Communication</a:t>
            </a:r>
            <a:endParaRPr lang="en-US" sz="4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3" y="1411358"/>
            <a:ext cx="3947454" cy="5149386"/>
          </a:xfrm>
          <a:prstGeom prst="rect">
            <a:avLst/>
          </a:prstGeom>
        </p:spPr>
      </p:pic>
      <p:sp>
        <p:nvSpPr>
          <p:cNvPr id="5" name="TextBox 4"/>
          <p:cNvSpPr txBox="1"/>
          <p:nvPr/>
        </p:nvSpPr>
        <p:spPr>
          <a:xfrm>
            <a:off x="604683" y="1750571"/>
            <a:ext cx="3355258" cy="4247317"/>
          </a:xfrm>
          <a:prstGeom prst="rect">
            <a:avLst/>
          </a:prstGeom>
          <a:noFill/>
        </p:spPr>
        <p:txBody>
          <a:bodyPr wrap="square" rtlCol="0">
            <a:spAutoFit/>
          </a:bodyPr>
          <a:lstStyle/>
          <a:p>
            <a:r>
              <a:rPr lang="en-US" dirty="0" smtClean="0"/>
              <a:t>*GRL only product.  Can integrate with any LMS.</a:t>
            </a:r>
          </a:p>
          <a:p>
            <a:endParaRPr lang="en-US" dirty="0"/>
          </a:p>
          <a:p>
            <a:r>
              <a:rPr lang="en-US" dirty="0" smtClean="0"/>
              <a:t>*</a:t>
            </a:r>
            <a:r>
              <a:rPr lang="en-US" dirty="0"/>
              <a:t>The package includes sixteen </a:t>
            </a:r>
            <a:r>
              <a:rPr lang="en-US" i="1" dirty="0"/>
              <a:t>On the Job Interactive Experiences</a:t>
            </a:r>
            <a:r>
              <a:rPr lang="en-US" dirty="0"/>
              <a:t> that provide students an opportunity to experience additional current, research-based, practical, and useful information at their own pace. </a:t>
            </a:r>
            <a:endParaRPr lang="en-US" dirty="0" smtClean="0"/>
          </a:p>
          <a:p>
            <a:endParaRPr lang="en-US" dirty="0"/>
          </a:p>
          <a:p>
            <a:r>
              <a:rPr lang="en-US" dirty="0" smtClean="0"/>
              <a:t>*Jennifer Waldeck current president of ECA.</a:t>
            </a:r>
          </a:p>
          <a:p>
            <a:endParaRPr lang="en-US" dirty="0"/>
          </a:p>
          <a:p>
            <a:r>
              <a:rPr lang="en-US" dirty="0" smtClean="0"/>
              <a:t>*</a:t>
            </a:r>
            <a:r>
              <a:rPr lang="en-US" dirty="0" err="1" smtClean="0"/>
              <a:t>Testbank</a:t>
            </a:r>
            <a:r>
              <a:rPr lang="en-US" dirty="0" smtClean="0"/>
              <a:t> and PowerPoint slides.</a:t>
            </a:r>
            <a:endParaRPr lang="en-US" dirty="0"/>
          </a:p>
        </p:txBody>
      </p:sp>
    </p:spTree>
    <p:extLst>
      <p:ext uri="{BB962C8B-B14F-4D97-AF65-F5344CB8AC3E}">
        <p14:creationId xmlns:p14="http://schemas.microsoft.com/office/powerpoint/2010/main" val="3470841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Communication</a:t>
            </a:r>
            <a:endParaRPr lang="en-US" sz="4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10" y="1411358"/>
            <a:ext cx="3947247" cy="5245301"/>
          </a:xfrm>
          <a:prstGeom prst="rect">
            <a:avLst/>
          </a:prstGeom>
        </p:spPr>
      </p:pic>
      <p:sp>
        <p:nvSpPr>
          <p:cNvPr id="6" name="TextBox 5"/>
          <p:cNvSpPr txBox="1"/>
          <p:nvPr/>
        </p:nvSpPr>
        <p:spPr>
          <a:xfrm>
            <a:off x="553065" y="1034609"/>
            <a:ext cx="3222521" cy="5632311"/>
          </a:xfrm>
          <a:prstGeom prst="rect">
            <a:avLst/>
          </a:prstGeom>
          <a:noFill/>
        </p:spPr>
        <p:txBody>
          <a:bodyPr wrap="square" rtlCol="0">
            <a:spAutoFit/>
          </a:bodyPr>
          <a:lstStyle/>
          <a:p>
            <a:r>
              <a:rPr lang="en-US" dirty="0"/>
              <a:t>*GRL only product.  Can integrate with any LMS</a:t>
            </a:r>
            <a:r>
              <a:rPr lang="en-US" dirty="0" smtClean="0"/>
              <a:t>.</a:t>
            </a:r>
          </a:p>
          <a:p>
            <a:endParaRPr lang="en-US" dirty="0" smtClean="0"/>
          </a:p>
          <a:p>
            <a:r>
              <a:rPr lang="en-US" dirty="0" smtClean="0"/>
              <a:t>*Developed for the two-year market.</a:t>
            </a:r>
          </a:p>
          <a:p>
            <a:endParaRPr lang="en-US" dirty="0"/>
          </a:p>
          <a:p>
            <a:r>
              <a:rPr lang="en-US" dirty="0" smtClean="0"/>
              <a:t>*</a:t>
            </a:r>
            <a:r>
              <a:rPr lang="en-US" dirty="0"/>
              <a:t>I</a:t>
            </a:r>
            <a:r>
              <a:rPr lang="en-US" dirty="0" smtClean="0"/>
              <a:t>ntroduces </a:t>
            </a:r>
            <a:r>
              <a:rPr lang="en-US" dirty="0"/>
              <a:t>group theory and practice with an emphasis on application including guides to </a:t>
            </a:r>
            <a:r>
              <a:rPr lang="en-US" b="1" dirty="0"/>
              <a:t>virtual group communication.</a:t>
            </a:r>
            <a:r>
              <a:rPr lang="en-US" dirty="0"/>
              <a:t>  The </a:t>
            </a:r>
            <a:r>
              <a:rPr lang="en-US" b="1" dirty="0"/>
              <a:t>online course package</a:t>
            </a:r>
            <a:r>
              <a:rPr lang="en-US" dirty="0"/>
              <a:t> provides ongoing case studies demonstrating the chapter material in a traditional classroom group, as well as a workplace group</a:t>
            </a:r>
          </a:p>
          <a:p>
            <a:endParaRPr lang="en-US" dirty="0"/>
          </a:p>
          <a:p>
            <a:r>
              <a:rPr lang="en-US" dirty="0"/>
              <a:t>*</a:t>
            </a:r>
            <a:r>
              <a:rPr lang="en-US" dirty="0" err="1" smtClean="0"/>
              <a:t>Testbank,PowerPoint</a:t>
            </a:r>
            <a:r>
              <a:rPr lang="en-US" dirty="0" smtClean="0"/>
              <a:t> slides, quizzes and recorded lectures.</a:t>
            </a:r>
            <a:endParaRPr lang="en-US" dirty="0"/>
          </a:p>
        </p:txBody>
      </p:sp>
    </p:spTree>
    <p:extLst>
      <p:ext uri="{BB962C8B-B14F-4D97-AF65-F5344CB8AC3E}">
        <p14:creationId xmlns:p14="http://schemas.microsoft.com/office/powerpoint/2010/main" val="2259380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Communication</a:t>
            </a:r>
            <a:endParaRPr lang="en-US" sz="44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410" y="1411359"/>
            <a:ext cx="3970046" cy="5245300"/>
          </a:xfrm>
          <a:prstGeom prst="rect">
            <a:avLst/>
          </a:prstGeom>
        </p:spPr>
      </p:pic>
      <p:sp>
        <p:nvSpPr>
          <p:cNvPr id="4" name="TextBox 3"/>
          <p:cNvSpPr txBox="1"/>
          <p:nvPr/>
        </p:nvSpPr>
        <p:spPr>
          <a:xfrm>
            <a:off x="715297" y="1330243"/>
            <a:ext cx="3355257" cy="4801314"/>
          </a:xfrm>
          <a:prstGeom prst="rect">
            <a:avLst/>
          </a:prstGeom>
          <a:noFill/>
        </p:spPr>
        <p:txBody>
          <a:bodyPr wrap="square" rtlCol="0">
            <a:spAutoFit/>
          </a:bodyPr>
          <a:lstStyle/>
          <a:p>
            <a:r>
              <a:rPr lang="en-US" dirty="0" smtClean="0"/>
              <a:t>*Authors from top programs UT Austin and U of Illinois.  Knapp one of the biggest names in the field.</a:t>
            </a:r>
          </a:p>
          <a:p>
            <a:endParaRPr lang="en-US" dirty="0"/>
          </a:p>
          <a:p>
            <a:r>
              <a:rPr lang="en-US" dirty="0" smtClean="0"/>
              <a:t>*</a:t>
            </a:r>
            <a:r>
              <a:rPr lang="en-US" dirty="0"/>
              <a:t>Expanded coverage of social </a:t>
            </a:r>
            <a:r>
              <a:rPr lang="en-US" dirty="0" smtClean="0"/>
              <a:t>media, new </a:t>
            </a:r>
            <a:r>
              <a:rPr lang="en-US" dirty="0"/>
              <a:t>communication </a:t>
            </a:r>
            <a:r>
              <a:rPr lang="en-US" dirty="0" smtClean="0"/>
              <a:t>technologies, </a:t>
            </a:r>
            <a:r>
              <a:rPr lang="en-US" dirty="0"/>
              <a:t>cross-sex friendships; and additional information about affectionate communication and health in relationships</a:t>
            </a:r>
            <a:r>
              <a:rPr lang="en-US" dirty="0" smtClean="0"/>
              <a:t>.  New </a:t>
            </a:r>
            <a:r>
              <a:rPr lang="en-US" dirty="0"/>
              <a:t>information about the phenomenon of “on-again/off-again” </a:t>
            </a:r>
            <a:r>
              <a:rPr lang="en-US" dirty="0" smtClean="0"/>
              <a:t>relationships.</a:t>
            </a:r>
          </a:p>
          <a:p>
            <a:endParaRPr lang="en-US" dirty="0" smtClean="0"/>
          </a:p>
          <a:p>
            <a:r>
              <a:rPr lang="en-US" dirty="0" smtClean="0"/>
              <a:t>*</a:t>
            </a:r>
            <a:r>
              <a:rPr lang="en-US" dirty="0" err="1" smtClean="0"/>
              <a:t>Testbank</a:t>
            </a:r>
            <a:r>
              <a:rPr lang="en-US" dirty="0" smtClean="0"/>
              <a:t>, PowerPoint slides, KHQ.</a:t>
            </a:r>
            <a:endParaRPr lang="en-US" dirty="0"/>
          </a:p>
        </p:txBody>
      </p:sp>
    </p:spTree>
    <p:extLst>
      <p:ext uri="{BB962C8B-B14F-4D97-AF65-F5344CB8AC3E}">
        <p14:creationId xmlns:p14="http://schemas.microsoft.com/office/powerpoint/2010/main" val="1849823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445824" cy="769441"/>
          </a:xfrm>
          <a:prstGeom prst="rect">
            <a:avLst/>
          </a:prstGeom>
          <a:noFill/>
        </p:spPr>
        <p:txBody>
          <a:bodyPr wrap="square" rtlCol="0">
            <a:spAutoFit/>
          </a:bodyPr>
          <a:lstStyle/>
          <a:p>
            <a:r>
              <a:rPr lang="en-US" sz="4400" dirty="0" smtClean="0">
                <a:solidFill>
                  <a:schemeClr val="bg1"/>
                </a:solidFill>
              </a:rPr>
              <a:t>Communication</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1428527"/>
            <a:ext cx="3884613" cy="5141237"/>
          </a:xfrm>
          <a:prstGeom prst="rect">
            <a:avLst/>
          </a:prstGeom>
        </p:spPr>
      </p:pic>
      <p:sp>
        <p:nvSpPr>
          <p:cNvPr id="4" name="TextBox 3"/>
          <p:cNvSpPr txBox="1"/>
          <p:nvPr/>
        </p:nvSpPr>
        <p:spPr>
          <a:xfrm>
            <a:off x="907027" y="1428527"/>
            <a:ext cx="3244644" cy="4247317"/>
          </a:xfrm>
          <a:prstGeom prst="rect">
            <a:avLst/>
          </a:prstGeom>
          <a:noFill/>
        </p:spPr>
        <p:txBody>
          <a:bodyPr wrap="square" rtlCol="0">
            <a:spAutoFit/>
          </a:bodyPr>
          <a:lstStyle/>
          <a:p>
            <a:r>
              <a:rPr lang="en-US" dirty="0" smtClean="0"/>
              <a:t>*Uncovers </a:t>
            </a:r>
            <a:r>
              <a:rPr lang="en-US" dirty="0"/>
              <a:t>tactics to learn how to love better and maintain that love in all relationships—with friends, family, romantic interests, and even oneself</a:t>
            </a:r>
            <a:r>
              <a:rPr lang="en-US" dirty="0" smtClean="0"/>
              <a:t>.</a:t>
            </a:r>
          </a:p>
          <a:p>
            <a:endParaRPr lang="en-US" dirty="0"/>
          </a:p>
          <a:p>
            <a:r>
              <a:rPr lang="en-US" dirty="0" smtClean="0"/>
              <a:t>*Developed at a faith-based institution.</a:t>
            </a:r>
          </a:p>
          <a:p>
            <a:endParaRPr lang="en-US" dirty="0"/>
          </a:p>
          <a:p>
            <a:r>
              <a:rPr lang="en-US" dirty="0" smtClean="0"/>
              <a:t>*Showcased as a “short course” at last two NCA’s.</a:t>
            </a:r>
          </a:p>
          <a:p>
            <a:endParaRPr lang="en-US" dirty="0"/>
          </a:p>
          <a:p>
            <a:r>
              <a:rPr lang="en-US" dirty="0" smtClean="0"/>
              <a:t>*</a:t>
            </a:r>
            <a:r>
              <a:rPr lang="en-US" dirty="0" err="1" smtClean="0"/>
              <a:t>Testbank</a:t>
            </a:r>
            <a:r>
              <a:rPr lang="en-US" dirty="0" smtClean="0"/>
              <a:t> and PowerPoint slides.</a:t>
            </a:r>
          </a:p>
          <a:p>
            <a:endParaRPr lang="en-US" dirty="0"/>
          </a:p>
        </p:txBody>
      </p:sp>
    </p:spTree>
    <p:extLst>
      <p:ext uri="{BB962C8B-B14F-4D97-AF65-F5344CB8AC3E}">
        <p14:creationId xmlns:p14="http://schemas.microsoft.com/office/powerpoint/2010/main" val="2059915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8" y="0"/>
            <a:ext cx="6529189" cy="769441"/>
          </a:xfrm>
          <a:prstGeom prst="rect">
            <a:avLst/>
          </a:prstGeom>
          <a:noFill/>
        </p:spPr>
        <p:txBody>
          <a:bodyPr wrap="square" rtlCol="0">
            <a:spAutoFit/>
          </a:bodyPr>
          <a:lstStyle/>
          <a:p>
            <a:r>
              <a:rPr lang="en-US" sz="4400" dirty="0" smtClean="0">
                <a:solidFill>
                  <a:schemeClr val="bg1"/>
                </a:solidFill>
              </a:rPr>
              <a:t>Communication/</a:t>
            </a:r>
            <a:r>
              <a:rPr lang="en-US" sz="4400" dirty="0" err="1" smtClean="0">
                <a:solidFill>
                  <a:schemeClr val="bg1"/>
                </a:solidFill>
              </a:rPr>
              <a:t>Mkting</a:t>
            </a:r>
            <a:endParaRPr lang="en-US" sz="4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11" y="1408649"/>
            <a:ext cx="3973855" cy="5061725"/>
          </a:xfrm>
          <a:prstGeom prst="rect">
            <a:avLst/>
          </a:prstGeom>
        </p:spPr>
      </p:pic>
      <p:sp>
        <p:nvSpPr>
          <p:cNvPr id="5" name="TextBox 4"/>
          <p:cNvSpPr txBox="1"/>
          <p:nvPr/>
        </p:nvSpPr>
        <p:spPr>
          <a:xfrm>
            <a:off x="943897" y="1408649"/>
            <a:ext cx="3406877" cy="4524315"/>
          </a:xfrm>
          <a:prstGeom prst="rect">
            <a:avLst/>
          </a:prstGeom>
          <a:noFill/>
        </p:spPr>
        <p:txBody>
          <a:bodyPr wrap="square" rtlCol="0">
            <a:spAutoFit/>
          </a:bodyPr>
          <a:lstStyle/>
          <a:p>
            <a:r>
              <a:rPr lang="en-US" b="1" dirty="0" smtClean="0"/>
              <a:t>*</a:t>
            </a:r>
            <a:r>
              <a:rPr lang="en-US" dirty="0" smtClean="0"/>
              <a:t>Integrates </a:t>
            </a:r>
            <a:r>
              <a:rPr lang="en-US" dirty="0"/>
              <a:t>the three foundational IMC documents—consumer profile, creative brief and media plan</a:t>
            </a:r>
            <a:r>
              <a:rPr lang="en-US" dirty="0" smtClean="0"/>
              <a:t>. Identifies </a:t>
            </a:r>
            <a:r>
              <a:rPr lang="en-US" dirty="0"/>
              <a:t>critical metrics for digital tools: digital display ads, content marketing, ecommerce, email, experiential marketing, mobile, search, social, social analytics, streaming audio/video, traditional media and websites.  </a:t>
            </a:r>
            <a:r>
              <a:rPr lang="en-US" dirty="0" smtClean="0"/>
              <a:t>Covers </a:t>
            </a:r>
            <a:r>
              <a:rPr lang="en-US" dirty="0"/>
              <a:t>timely topics such as:  AI, brand purpose, digital voice assistants and PR’s shift to social media</a:t>
            </a:r>
            <a:r>
              <a:rPr lang="en-US" dirty="0" smtClean="0"/>
              <a:t>.</a:t>
            </a:r>
          </a:p>
          <a:p>
            <a:endParaRPr lang="en-US" dirty="0"/>
          </a:p>
          <a:p>
            <a:r>
              <a:rPr lang="en-US" dirty="0" smtClean="0"/>
              <a:t>*</a:t>
            </a:r>
            <a:r>
              <a:rPr lang="en-US" dirty="0" err="1" smtClean="0"/>
              <a:t>Testbank</a:t>
            </a:r>
            <a:r>
              <a:rPr lang="en-US" dirty="0" smtClean="0"/>
              <a:t>, PowerPoints and blog.</a:t>
            </a:r>
            <a:endParaRPr lang="en-US" dirty="0"/>
          </a:p>
        </p:txBody>
      </p:sp>
    </p:spTree>
    <p:extLst>
      <p:ext uri="{BB962C8B-B14F-4D97-AF65-F5344CB8AC3E}">
        <p14:creationId xmlns:p14="http://schemas.microsoft.com/office/powerpoint/2010/main" val="3136773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Products with Area 9</a:t>
            </a:r>
            <a:endParaRPr lang="en-US" sz="5400" dirty="0">
              <a:solidFill>
                <a:srgbClr val="FF0000"/>
              </a:solidFill>
            </a:endParaRPr>
          </a:p>
        </p:txBody>
      </p:sp>
      <p:sp>
        <p:nvSpPr>
          <p:cNvPr id="3" name="Content Placeholder 2"/>
          <p:cNvSpPr>
            <a:spLocks noGrp="1"/>
          </p:cNvSpPr>
          <p:nvPr>
            <p:ph idx="1"/>
          </p:nvPr>
        </p:nvSpPr>
        <p:spPr/>
        <p:txBody>
          <a:bodyPr>
            <a:normAutofit/>
          </a:bodyPr>
          <a:lstStyle/>
          <a:p>
            <a:r>
              <a:rPr lang="en-US" sz="4000" dirty="0" smtClean="0">
                <a:solidFill>
                  <a:srgbClr val="0070C0"/>
                </a:solidFill>
              </a:rPr>
              <a:t>Baldwin-Majors Biology</a:t>
            </a:r>
          </a:p>
          <a:p>
            <a:r>
              <a:rPr lang="en-US" sz="4000" dirty="0" err="1" smtClean="0">
                <a:solidFill>
                  <a:srgbClr val="0070C0"/>
                </a:solidFill>
              </a:rPr>
              <a:t>McKenney</a:t>
            </a:r>
            <a:r>
              <a:rPr lang="en-US" sz="4000" dirty="0" smtClean="0">
                <a:solidFill>
                  <a:srgbClr val="0070C0"/>
                </a:solidFill>
              </a:rPr>
              <a:t>-Botany</a:t>
            </a:r>
          </a:p>
          <a:p>
            <a:r>
              <a:rPr lang="en-US" sz="4000" dirty="0" smtClean="0">
                <a:solidFill>
                  <a:srgbClr val="0070C0"/>
                </a:solidFill>
              </a:rPr>
              <a:t>Allred- Nutrition</a:t>
            </a:r>
          </a:p>
          <a:p>
            <a:r>
              <a:rPr lang="en-US" sz="4000" dirty="0" smtClean="0">
                <a:solidFill>
                  <a:srgbClr val="0070C0"/>
                </a:solidFill>
              </a:rPr>
              <a:t>Rauber-Meteorology (for fall)</a:t>
            </a:r>
          </a:p>
          <a:p>
            <a:r>
              <a:rPr lang="en-US" sz="4000" dirty="0" smtClean="0">
                <a:solidFill>
                  <a:srgbClr val="0070C0"/>
                </a:solidFill>
              </a:rPr>
              <a:t>Hamilton-Intro to Management (for fall)</a:t>
            </a:r>
            <a:endParaRPr lang="en-US" sz="4000" dirty="0">
              <a:solidFill>
                <a:srgbClr val="0070C0"/>
              </a:solidFill>
            </a:endParaRPr>
          </a:p>
        </p:txBody>
      </p:sp>
    </p:spTree>
    <p:extLst>
      <p:ext uri="{BB962C8B-B14F-4D97-AF65-F5344CB8AC3E}">
        <p14:creationId xmlns:p14="http://schemas.microsoft.com/office/powerpoint/2010/main" val="1227807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Pipeline Projects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0070C0"/>
                </a:solidFill>
              </a:rPr>
              <a:t>Velasco-Small Business Management F’21</a:t>
            </a:r>
          </a:p>
          <a:p>
            <a:r>
              <a:rPr lang="en-US" dirty="0" smtClean="0">
                <a:solidFill>
                  <a:srgbClr val="0070C0"/>
                </a:solidFill>
              </a:rPr>
              <a:t>Zehr-Entrepreneurship</a:t>
            </a:r>
          </a:p>
          <a:p>
            <a:r>
              <a:rPr lang="en-US" dirty="0" smtClean="0">
                <a:solidFill>
                  <a:srgbClr val="0070C0"/>
                </a:solidFill>
              </a:rPr>
              <a:t>Flohr-Project Management in Hospitality</a:t>
            </a:r>
          </a:p>
          <a:p>
            <a:r>
              <a:rPr lang="en-US" dirty="0" smtClean="0">
                <a:solidFill>
                  <a:srgbClr val="0070C0"/>
                </a:solidFill>
              </a:rPr>
              <a:t>Nagel- E Sports</a:t>
            </a:r>
          </a:p>
          <a:p>
            <a:r>
              <a:rPr lang="en-US" dirty="0" err="1" smtClean="0">
                <a:solidFill>
                  <a:srgbClr val="0070C0"/>
                </a:solidFill>
              </a:rPr>
              <a:t>Sildorff</a:t>
            </a:r>
            <a:r>
              <a:rPr lang="en-US" dirty="0" smtClean="0">
                <a:solidFill>
                  <a:srgbClr val="0070C0"/>
                </a:solidFill>
              </a:rPr>
              <a:t>- Human Physiology</a:t>
            </a:r>
          </a:p>
          <a:p>
            <a:r>
              <a:rPr lang="en-US" dirty="0" smtClean="0">
                <a:solidFill>
                  <a:srgbClr val="0070C0"/>
                </a:solidFill>
              </a:rPr>
              <a:t>Shahady- Freshwater Ecology</a:t>
            </a:r>
          </a:p>
          <a:p>
            <a:r>
              <a:rPr lang="en-US" dirty="0" smtClean="0">
                <a:solidFill>
                  <a:srgbClr val="0070C0"/>
                </a:solidFill>
              </a:rPr>
              <a:t>Blau- Small Group Communication</a:t>
            </a:r>
          </a:p>
          <a:p>
            <a:r>
              <a:rPr lang="en-US" dirty="0" smtClean="0">
                <a:solidFill>
                  <a:srgbClr val="0070C0"/>
                </a:solidFill>
              </a:rPr>
              <a:t>Rande- Intro to Beverages</a:t>
            </a:r>
          </a:p>
          <a:p>
            <a:r>
              <a:rPr lang="en-US" dirty="0" smtClean="0">
                <a:solidFill>
                  <a:srgbClr val="0070C0"/>
                </a:solidFill>
              </a:rPr>
              <a:t>Taylor- Restaurant Operations</a:t>
            </a:r>
            <a:endParaRPr lang="en-US" dirty="0">
              <a:solidFill>
                <a:srgbClr val="0070C0"/>
              </a:solidFill>
            </a:endParaRPr>
          </a:p>
        </p:txBody>
      </p:sp>
    </p:spTree>
    <p:extLst>
      <p:ext uri="{BB962C8B-B14F-4D97-AF65-F5344CB8AC3E}">
        <p14:creationId xmlns:p14="http://schemas.microsoft.com/office/powerpoint/2010/main" val="229614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Please use CRM</a:t>
            </a:r>
            <a:endParaRPr lang="en-US" sz="5400" dirty="0">
              <a:solidFill>
                <a:srgbClr val="FF0000"/>
              </a:solidFill>
            </a:endParaRPr>
          </a:p>
        </p:txBody>
      </p:sp>
      <p:sp>
        <p:nvSpPr>
          <p:cNvPr id="3" name="Content Placeholder 2"/>
          <p:cNvSpPr>
            <a:spLocks noGrp="1"/>
          </p:cNvSpPr>
          <p:nvPr>
            <p:ph idx="1"/>
          </p:nvPr>
        </p:nvSpPr>
        <p:spPr/>
        <p:txBody>
          <a:bodyPr/>
          <a:lstStyle/>
          <a:p>
            <a:r>
              <a:rPr lang="en-US" dirty="0" smtClean="0"/>
              <a:t>If you don’t add your prospects to your CRM it causes issues.</a:t>
            </a:r>
          </a:p>
          <a:p>
            <a:r>
              <a:rPr lang="en-US" dirty="0" smtClean="0"/>
              <a:t>If the prospect is not in CRM lines are being crossed amongst our sales channels and it confuses the customer.</a:t>
            </a:r>
            <a:endParaRPr lang="en-US" dirty="0"/>
          </a:p>
        </p:txBody>
      </p:sp>
    </p:spTree>
    <p:extLst>
      <p:ext uri="{BB962C8B-B14F-4D97-AF65-F5344CB8AC3E}">
        <p14:creationId xmlns:p14="http://schemas.microsoft.com/office/powerpoint/2010/main" val="3342381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Pipeline Projects Continued</a:t>
            </a:r>
            <a:endParaRPr lang="en-US" dirty="0">
              <a:solidFill>
                <a:srgbClr val="FF0000"/>
              </a:solidFill>
            </a:endParaRPr>
          </a:p>
        </p:txBody>
      </p:sp>
      <p:sp>
        <p:nvSpPr>
          <p:cNvPr id="3" name="Content Placeholder 2"/>
          <p:cNvSpPr>
            <a:spLocks noGrp="1"/>
          </p:cNvSpPr>
          <p:nvPr>
            <p:ph idx="1"/>
          </p:nvPr>
        </p:nvSpPr>
        <p:spPr/>
        <p:txBody>
          <a:bodyPr/>
          <a:lstStyle/>
          <a:p>
            <a:r>
              <a:rPr lang="en-US" dirty="0" err="1" smtClean="0">
                <a:solidFill>
                  <a:srgbClr val="0070C0"/>
                </a:solidFill>
              </a:rPr>
              <a:t>Umesiri</a:t>
            </a:r>
            <a:r>
              <a:rPr lang="en-US" dirty="0" smtClean="0">
                <a:solidFill>
                  <a:srgbClr val="0070C0"/>
                </a:solidFill>
              </a:rPr>
              <a:t>-Organic Chemistry- F’22</a:t>
            </a:r>
          </a:p>
          <a:p>
            <a:r>
              <a:rPr lang="en-US" dirty="0" err="1" smtClean="0">
                <a:solidFill>
                  <a:srgbClr val="0070C0"/>
                </a:solidFill>
              </a:rPr>
              <a:t>Shmaefsky</a:t>
            </a:r>
            <a:r>
              <a:rPr lang="en-US" dirty="0" smtClean="0">
                <a:solidFill>
                  <a:srgbClr val="0070C0"/>
                </a:solidFill>
              </a:rPr>
              <a:t>- Environmental Science</a:t>
            </a:r>
          </a:p>
          <a:p>
            <a:r>
              <a:rPr lang="en-US" dirty="0" smtClean="0">
                <a:solidFill>
                  <a:srgbClr val="0070C0"/>
                </a:solidFill>
              </a:rPr>
              <a:t>Rao- Intro to Financial Management</a:t>
            </a:r>
            <a:endParaRPr lang="en-US" dirty="0">
              <a:solidFill>
                <a:srgbClr val="0070C0"/>
              </a:solidFill>
            </a:endParaRPr>
          </a:p>
        </p:txBody>
      </p:sp>
    </p:spTree>
    <p:extLst>
      <p:ext uri="{BB962C8B-B14F-4D97-AF65-F5344CB8AC3E}">
        <p14:creationId xmlns:p14="http://schemas.microsoft.com/office/powerpoint/2010/main" val="365499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8" y="0"/>
            <a:ext cx="6529189" cy="769441"/>
          </a:xfrm>
          <a:prstGeom prst="rect">
            <a:avLst/>
          </a:prstGeom>
          <a:noFill/>
        </p:spPr>
        <p:txBody>
          <a:bodyPr wrap="square" rtlCol="0">
            <a:spAutoFit/>
          </a:bodyPr>
          <a:lstStyle/>
          <a:p>
            <a:r>
              <a:rPr lang="en-US" sz="4400" dirty="0" smtClean="0">
                <a:solidFill>
                  <a:schemeClr val="bg1"/>
                </a:solidFill>
              </a:rPr>
              <a:t>Notre Dame Case Studies</a:t>
            </a:r>
            <a:endParaRPr lang="en-US" sz="4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311" y="1257993"/>
            <a:ext cx="5867308" cy="4616334"/>
          </a:xfrm>
          <a:prstGeom prst="rect">
            <a:avLst/>
          </a:prstGeom>
        </p:spPr>
      </p:pic>
    </p:spTree>
    <p:extLst>
      <p:ext uri="{BB962C8B-B14F-4D97-AF65-F5344CB8AC3E}">
        <p14:creationId xmlns:p14="http://schemas.microsoft.com/office/powerpoint/2010/main" val="2727689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National Products are designed to:</a:t>
            </a:r>
            <a:endParaRPr lang="en-US" sz="4000" dirty="0"/>
          </a:p>
        </p:txBody>
      </p:sp>
      <p:sp>
        <p:nvSpPr>
          <p:cNvPr id="3" name="Content Placeholder 2"/>
          <p:cNvSpPr>
            <a:spLocks noGrp="1"/>
          </p:cNvSpPr>
          <p:nvPr>
            <p:ph idx="1"/>
          </p:nvPr>
        </p:nvSpPr>
        <p:spPr/>
        <p:txBody>
          <a:bodyPr/>
          <a:lstStyle/>
          <a:p>
            <a:r>
              <a:rPr lang="en-US" dirty="0" smtClean="0">
                <a:solidFill>
                  <a:srgbClr val="FF0000"/>
                </a:solidFill>
              </a:rPr>
              <a:t>Be able to be sold to most professors who still want the easiest solution.</a:t>
            </a:r>
          </a:p>
          <a:p>
            <a:r>
              <a:rPr lang="en-US" dirty="0" smtClean="0">
                <a:solidFill>
                  <a:srgbClr val="00B0F0"/>
                </a:solidFill>
              </a:rPr>
              <a:t>Be created by in-the-classroom writers.</a:t>
            </a:r>
          </a:p>
          <a:p>
            <a:r>
              <a:rPr lang="en-US" dirty="0" smtClean="0">
                <a:solidFill>
                  <a:schemeClr val="accent2">
                    <a:lumMod val="75000"/>
                  </a:schemeClr>
                </a:solidFill>
              </a:rPr>
              <a:t>Be well-known in their discipline.</a:t>
            </a:r>
          </a:p>
          <a:p>
            <a:r>
              <a:rPr lang="en-US" dirty="0" smtClean="0">
                <a:solidFill>
                  <a:schemeClr val="accent6"/>
                </a:solidFill>
              </a:rPr>
              <a:t>Be reviewed prior to publication. </a:t>
            </a:r>
          </a:p>
          <a:p>
            <a:r>
              <a:rPr lang="en-US" dirty="0" smtClean="0">
                <a:solidFill>
                  <a:srgbClr val="C00000"/>
                </a:solidFill>
              </a:rPr>
              <a:t>Be complete with quality ancillary programs.</a:t>
            </a:r>
          </a:p>
          <a:p>
            <a:r>
              <a:rPr lang="en-US" dirty="0" smtClean="0">
                <a:solidFill>
                  <a:srgbClr val="002060"/>
                </a:solidFill>
              </a:rPr>
              <a:t>Have quality content that can be used for customization.</a:t>
            </a:r>
          </a:p>
          <a:p>
            <a:r>
              <a:rPr lang="en-US" dirty="0" smtClean="0">
                <a:solidFill>
                  <a:srgbClr val="FFC000"/>
                </a:solidFill>
              </a:rPr>
              <a:t>Be the entryway into developing a relationship.</a:t>
            </a:r>
            <a:endParaRPr lang="en-US" dirty="0">
              <a:solidFill>
                <a:srgbClr val="FFC000"/>
              </a:solidFill>
            </a:endParaRPr>
          </a:p>
        </p:txBody>
      </p:sp>
    </p:spTree>
    <p:extLst>
      <p:ext uri="{BB962C8B-B14F-4D97-AF65-F5344CB8AC3E}">
        <p14:creationId xmlns:p14="http://schemas.microsoft.com/office/powerpoint/2010/main" val="246685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6" name="TextBox 5"/>
          <p:cNvSpPr txBox="1"/>
          <p:nvPr/>
        </p:nvSpPr>
        <p:spPr>
          <a:xfrm>
            <a:off x="10759" y="0"/>
            <a:ext cx="5271247" cy="769441"/>
          </a:xfrm>
          <a:prstGeom prst="rect">
            <a:avLst/>
          </a:prstGeom>
          <a:noFill/>
        </p:spPr>
        <p:txBody>
          <a:bodyPr wrap="square" rtlCol="0">
            <a:spAutoFit/>
          </a:bodyPr>
          <a:lstStyle/>
          <a:p>
            <a:r>
              <a:rPr lang="en-US" sz="4400" dirty="0" smtClean="0">
                <a:solidFill>
                  <a:schemeClr val="bg1"/>
                </a:solidFill>
              </a:rPr>
              <a:t>Biology</a:t>
            </a:r>
            <a:endParaRPr lang="en-US" sz="44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930" y="1419365"/>
            <a:ext cx="3836917" cy="4938117"/>
          </a:xfrm>
          <a:prstGeom prst="rect">
            <a:avLst/>
          </a:prstGeom>
        </p:spPr>
      </p:pic>
      <p:sp>
        <p:nvSpPr>
          <p:cNvPr id="2" name="TextBox 1"/>
          <p:cNvSpPr txBox="1"/>
          <p:nvPr/>
        </p:nvSpPr>
        <p:spPr>
          <a:xfrm>
            <a:off x="699796" y="1419365"/>
            <a:ext cx="3228392" cy="3693319"/>
          </a:xfrm>
          <a:prstGeom prst="rect">
            <a:avLst/>
          </a:prstGeom>
          <a:noFill/>
        </p:spPr>
        <p:txBody>
          <a:bodyPr wrap="square" rtlCol="0">
            <a:spAutoFit/>
          </a:bodyPr>
          <a:lstStyle/>
          <a:p>
            <a:r>
              <a:rPr lang="en-US" dirty="0" smtClean="0"/>
              <a:t>*Majors Biology</a:t>
            </a:r>
            <a:endParaRPr lang="en-US" dirty="0"/>
          </a:p>
          <a:p>
            <a:endParaRPr lang="en-US" dirty="0" smtClean="0"/>
          </a:p>
          <a:p>
            <a:r>
              <a:rPr lang="en-US" dirty="0" smtClean="0"/>
              <a:t>*Book divided into 3 volumes- full version, Bio 1 and Bio 2.</a:t>
            </a:r>
          </a:p>
          <a:p>
            <a:endParaRPr lang="en-US" dirty="0"/>
          </a:p>
          <a:p>
            <a:r>
              <a:rPr lang="en-US" dirty="0" smtClean="0"/>
              <a:t>*Accompanied by Area 9 site.</a:t>
            </a:r>
          </a:p>
          <a:p>
            <a:endParaRPr lang="en-US" dirty="0" smtClean="0"/>
          </a:p>
          <a:p>
            <a:r>
              <a:rPr lang="en-US" dirty="0" smtClean="0"/>
              <a:t>*</a:t>
            </a:r>
            <a:r>
              <a:rPr lang="en-US" dirty="0">
                <a:hlinkClick r:id="rId4"/>
              </a:rPr>
              <a:t>https://he.kendallhunt.com/product/biology-life-we-know-it-0</a:t>
            </a:r>
            <a:endParaRPr lang="en-US" dirty="0"/>
          </a:p>
          <a:p>
            <a:endParaRPr lang="en-US" dirty="0" smtClean="0"/>
          </a:p>
          <a:p>
            <a:endParaRPr lang="en-US" dirty="0"/>
          </a:p>
          <a:p>
            <a:r>
              <a:rPr lang="en-US" dirty="0" smtClean="0"/>
              <a:t>*PowerPoints and </a:t>
            </a:r>
            <a:r>
              <a:rPr lang="en-US" dirty="0" err="1" smtClean="0"/>
              <a:t>testbank</a:t>
            </a:r>
            <a:r>
              <a:rPr lang="en-US" dirty="0" smtClean="0"/>
              <a:t> available.</a:t>
            </a:r>
            <a:endParaRPr lang="en-US" dirty="0"/>
          </a:p>
        </p:txBody>
      </p:sp>
    </p:spTree>
    <p:extLst>
      <p:ext uri="{BB962C8B-B14F-4D97-AF65-F5344CB8AC3E}">
        <p14:creationId xmlns:p14="http://schemas.microsoft.com/office/powerpoint/2010/main" val="601045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271247" cy="769441"/>
          </a:xfrm>
          <a:prstGeom prst="rect">
            <a:avLst/>
          </a:prstGeom>
          <a:noFill/>
        </p:spPr>
        <p:txBody>
          <a:bodyPr wrap="square" rtlCol="0">
            <a:spAutoFit/>
          </a:bodyPr>
          <a:lstStyle/>
          <a:p>
            <a:r>
              <a:rPr lang="en-US" sz="4400" dirty="0" smtClean="0">
                <a:solidFill>
                  <a:schemeClr val="bg1"/>
                </a:solidFill>
              </a:rPr>
              <a:t>Earth Science</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360" y="1354819"/>
            <a:ext cx="3866545" cy="4938117"/>
          </a:xfrm>
          <a:prstGeom prst="rect">
            <a:avLst/>
          </a:prstGeom>
        </p:spPr>
      </p:pic>
      <p:sp>
        <p:nvSpPr>
          <p:cNvPr id="4" name="TextBox 3"/>
          <p:cNvSpPr txBox="1"/>
          <p:nvPr/>
        </p:nvSpPr>
        <p:spPr>
          <a:xfrm>
            <a:off x="727789" y="1354819"/>
            <a:ext cx="3004456" cy="2862322"/>
          </a:xfrm>
          <a:prstGeom prst="rect">
            <a:avLst/>
          </a:prstGeom>
          <a:noFill/>
        </p:spPr>
        <p:txBody>
          <a:bodyPr wrap="square" rtlCol="0">
            <a:spAutoFit/>
          </a:bodyPr>
          <a:lstStyle/>
          <a:p>
            <a:r>
              <a:rPr lang="en-US" dirty="0" smtClean="0"/>
              <a:t>*Developed for an Introductory Meteorology Course.</a:t>
            </a:r>
          </a:p>
          <a:p>
            <a:endParaRPr lang="en-US" dirty="0"/>
          </a:p>
          <a:p>
            <a:r>
              <a:rPr lang="en-US" dirty="0" smtClean="0"/>
              <a:t>*Developed to </a:t>
            </a:r>
            <a:r>
              <a:rPr lang="en-US" dirty="0"/>
              <a:t>National Science Education </a:t>
            </a:r>
            <a:r>
              <a:rPr lang="en-US" dirty="0" smtClean="0"/>
              <a:t>Standards and the Scientific Method.</a:t>
            </a:r>
          </a:p>
          <a:p>
            <a:endParaRPr lang="en-US" dirty="0"/>
          </a:p>
          <a:p>
            <a:r>
              <a:rPr lang="en-US" dirty="0" smtClean="0"/>
              <a:t>*PowerPoints and </a:t>
            </a:r>
            <a:r>
              <a:rPr lang="en-US" dirty="0" err="1" smtClean="0"/>
              <a:t>Testbank</a:t>
            </a:r>
            <a:r>
              <a:rPr lang="en-US" dirty="0" smtClean="0"/>
              <a:t> available.</a:t>
            </a:r>
            <a:endParaRPr lang="en-US" dirty="0"/>
          </a:p>
        </p:txBody>
      </p:sp>
    </p:spTree>
    <p:extLst>
      <p:ext uri="{BB962C8B-B14F-4D97-AF65-F5344CB8AC3E}">
        <p14:creationId xmlns:p14="http://schemas.microsoft.com/office/powerpoint/2010/main" val="1985508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271247" cy="769441"/>
          </a:xfrm>
          <a:prstGeom prst="rect">
            <a:avLst/>
          </a:prstGeom>
          <a:noFill/>
        </p:spPr>
        <p:txBody>
          <a:bodyPr wrap="square" rtlCol="0">
            <a:spAutoFit/>
          </a:bodyPr>
          <a:lstStyle/>
          <a:p>
            <a:r>
              <a:rPr lang="en-US" sz="4400" dirty="0" smtClean="0">
                <a:solidFill>
                  <a:schemeClr val="bg1"/>
                </a:solidFill>
              </a:rPr>
              <a:t>Criminal Justice</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360" y="1365577"/>
            <a:ext cx="3866545" cy="4930005"/>
          </a:xfrm>
          <a:prstGeom prst="rect">
            <a:avLst/>
          </a:prstGeom>
        </p:spPr>
      </p:pic>
      <p:sp>
        <p:nvSpPr>
          <p:cNvPr id="4" name="TextBox 3"/>
          <p:cNvSpPr txBox="1"/>
          <p:nvPr/>
        </p:nvSpPr>
        <p:spPr>
          <a:xfrm>
            <a:off x="973394" y="1504335"/>
            <a:ext cx="2780071" cy="2031325"/>
          </a:xfrm>
          <a:prstGeom prst="rect">
            <a:avLst/>
          </a:prstGeom>
          <a:noFill/>
        </p:spPr>
        <p:txBody>
          <a:bodyPr wrap="square" rtlCol="0">
            <a:spAutoFit/>
          </a:bodyPr>
          <a:lstStyle/>
          <a:p>
            <a:r>
              <a:rPr lang="en-US" dirty="0" smtClean="0"/>
              <a:t>*Comes with PowerPoint slides, dataset exercises and video interviews.</a:t>
            </a:r>
          </a:p>
          <a:p>
            <a:endParaRPr lang="en-US" dirty="0"/>
          </a:p>
          <a:p>
            <a:r>
              <a:rPr lang="en-US" dirty="0" smtClean="0"/>
              <a:t>*End of chapter exercises to apply the chapter pedagogy.</a:t>
            </a:r>
            <a:endParaRPr lang="en-US" dirty="0"/>
          </a:p>
        </p:txBody>
      </p:sp>
    </p:spTree>
    <p:extLst>
      <p:ext uri="{BB962C8B-B14F-4D97-AF65-F5344CB8AC3E}">
        <p14:creationId xmlns:p14="http://schemas.microsoft.com/office/powerpoint/2010/main" val="685972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577"/>
            <a:ext cx="9144000" cy="1257993"/>
          </a:xfrm>
          <a:prstGeom prst="rect">
            <a:avLst/>
          </a:prstGeom>
        </p:spPr>
      </p:pic>
      <p:sp>
        <p:nvSpPr>
          <p:cNvPr id="3" name="TextBox 2"/>
          <p:cNvSpPr txBox="1"/>
          <p:nvPr/>
        </p:nvSpPr>
        <p:spPr>
          <a:xfrm>
            <a:off x="10759" y="0"/>
            <a:ext cx="5271247" cy="769441"/>
          </a:xfrm>
          <a:prstGeom prst="rect">
            <a:avLst/>
          </a:prstGeom>
          <a:noFill/>
        </p:spPr>
        <p:txBody>
          <a:bodyPr wrap="square" rtlCol="0">
            <a:spAutoFit/>
          </a:bodyPr>
          <a:lstStyle/>
          <a:p>
            <a:r>
              <a:rPr lang="en-US" sz="4400" dirty="0" smtClean="0">
                <a:solidFill>
                  <a:schemeClr val="bg1"/>
                </a:solidFill>
              </a:rPr>
              <a:t>Criminal Justice</a:t>
            </a:r>
            <a:endParaRPr lang="en-US" sz="4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890" y="1354819"/>
            <a:ext cx="3861016" cy="4913142"/>
          </a:xfrm>
          <a:prstGeom prst="rect">
            <a:avLst/>
          </a:prstGeom>
        </p:spPr>
      </p:pic>
      <p:sp>
        <p:nvSpPr>
          <p:cNvPr id="4" name="TextBox 3"/>
          <p:cNvSpPr txBox="1"/>
          <p:nvPr/>
        </p:nvSpPr>
        <p:spPr>
          <a:xfrm>
            <a:off x="892277" y="1489587"/>
            <a:ext cx="3156155" cy="4524315"/>
          </a:xfrm>
          <a:prstGeom prst="rect">
            <a:avLst/>
          </a:prstGeom>
          <a:noFill/>
        </p:spPr>
        <p:txBody>
          <a:bodyPr wrap="square" rtlCol="0">
            <a:spAutoFit/>
          </a:bodyPr>
          <a:lstStyle/>
          <a:p>
            <a:r>
              <a:rPr lang="en-US" dirty="0" smtClean="0"/>
              <a:t>*Developed by an authoring group that are both educators and criminal justice professionals.</a:t>
            </a:r>
          </a:p>
          <a:p>
            <a:endParaRPr lang="en-US" dirty="0"/>
          </a:p>
          <a:p>
            <a:r>
              <a:rPr lang="en-US" dirty="0" smtClean="0"/>
              <a:t>*Its </a:t>
            </a:r>
            <a:r>
              <a:rPr lang="en-US" dirty="0"/>
              <a:t>core aim is to answer the “Why” behind the actions of serial killers of the past, highlighting theoretical explanations grounded in a diverse field of social sciences: anthropology, psychology, economics sociology, and criminology. </a:t>
            </a:r>
            <a:endParaRPr lang="en-US" dirty="0" smtClean="0"/>
          </a:p>
          <a:p>
            <a:endParaRPr lang="en-US" dirty="0"/>
          </a:p>
          <a:p>
            <a:r>
              <a:rPr lang="en-US" dirty="0" smtClean="0"/>
              <a:t>*PowerPoint slides available</a:t>
            </a:r>
            <a:endParaRPr lang="en-US" dirty="0"/>
          </a:p>
        </p:txBody>
      </p:sp>
    </p:spTree>
    <p:extLst>
      <p:ext uri="{BB962C8B-B14F-4D97-AF65-F5344CB8AC3E}">
        <p14:creationId xmlns:p14="http://schemas.microsoft.com/office/powerpoint/2010/main" val="1988074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4918</TotalTime>
  <Words>2145</Words>
  <Application>Microsoft Office PowerPoint</Application>
  <PresentationFormat>On-screen Show (4:3)</PresentationFormat>
  <Paragraphs>241</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New National Titles </vt:lpstr>
      <vt:lpstr>The Process</vt:lpstr>
      <vt:lpstr>The Pivot</vt:lpstr>
      <vt:lpstr>Please use CRM</vt:lpstr>
      <vt:lpstr>National Products are designed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Products with Area 9</vt:lpstr>
      <vt:lpstr>Pipeline Projects</vt:lpstr>
      <vt:lpstr>Pipeline Projects Continued</vt:lpstr>
      <vt:lpstr>PowerPoint Presentation</vt:lpstr>
    </vt:vector>
  </TitlesOfParts>
  <Company>Westmark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K. Smith</dc:creator>
  <cp:lastModifiedBy>Paul B. Carty</cp:lastModifiedBy>
  <cp:revision>55</cp:revision>
  <dcterms:created xsi:type="dcterms:W3CDTF">2020-12-21T22:58:06Z</dcterms:created>
  <dcterms:modified xsi:type="dcterms:W3CDTF">2021-01-04T17:13:48Z</dcterms:modified>
</cp:coreProperties>
</file>