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94" r:id="rId2"/>
    <p:sldId id="331" r:id="rId3"/>
    <p:sldId id="295" r:id="rId4"/>
    <p:sldId id="301" r:id="rId5"/>
    <p:sldId id="302" r:id="rId6"/>
    <p:sldId id="298" r:id="rId7"/>
    <p:sldId id="300" r:id="rId8"/>
    <p:sldId id="297" r:id="rId9"/>
    <p:sldId id="269" r:id="rId10"/>
    <p:sldId id="299" r:id="rId11"/>
    <p:sldId id="303" r:id="rId12"/>
    <p:sldId id="280" r:id="rId13"/>
    <p:sldId id="304" r:id="rId14"/>
    <p:sldId id="305" r:id="rId15"/>
    <p:sldId id="318" r:id="rId16"/>
    <p:sldId id="307" r:id="rId17"/>
    <p:sldId id="309" r:id="rId18"/>
    <p:sldId id="306" r:id="rId19"/>
    <p:sldId id="308" r:id="rId20"/>
    <p:sldId id="310" r:id="rId21"/>
    <p:sldId id="311" r:id="rId22"/>
    <p:sldId id="258" r:id="rId23"/>
    <p:sldId id="312" r:id="rId24"/>
    <p:sldId id="313" r:id="rId25"/>
    <p:sldId id="314" r:id="rId26"/>
    <p:sldId id="315" r:id="rId27"/>
    <p:sldId id="316" r:id="rId28"/>
    <p:sldId id="317" r:id="rId29"/>
    <p:sldId id="275" r:id="rId30"/>
    <p:sldId id="319" r:id="rId31"/>
    <p:sldId id="274" r:id="rId32"/>
    <p:sldId id="320" r:id="rId33"/>
    <p:sldId id="321" r:id="rId34"/>
    <p:sldId id="322" r:id="rId35"/>
    <p:sldId id="323" r:id="rId36"/>
    <p:sldId id="324" r:id="rId37"/>
    <p:sldId id="326" r:id="rId38"/>
    <p:sldId id="325" r:id="rId39"/>
    <p:sldId id="327" r:id="rId40"/>
    <p:sldId id="330" r:id="rId41"/>
    <p:sldId id="329" r:id="rId42"/>
    <p:sldId id="332" r:id="rId43"/>
    <p:sldId id="333" r:id="rId44"/>
    <p:sldId id="334" r:id="rId45"/>
    <p:sldId id="335" r:id="rId46"/>
    <p:sldId id="336" r:id="rId47"/>
    <p:sldId id="337" r:id="rId48"/>
    <p:sldId id="338" r:id="rId49"/>
    <p:sldId id="29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106" d="100"/>
          <a:sy n="106" d="100"/>
        </p:scale>
        <p:origin x="23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9D249-73CB-4B36-9DD6-8900E0B73450}" type="datetimeFigureOut">
              <a:rPr lang="en-US" smtClean="0"/>
              <a:t>12/13/2021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BA5F4-15E7-42CE-9B77-1AF72A34EE57}" type="slidenum">
              <a:rPr lang="en-US" smtClean="0"/>
              <a:t>‹#›</a:t>
            </a:fld>
            <a:endParaRPr lang="en-US"/>
          </a:p>
        </p:txBody>
      </p:sp>
    </p:spTree>
    <p:extLst>
      <p:ext uri="{BB962C8B-B14F-4D97-AF65-F5344CB8AC3E}">
        <p14:creationId xmlns:p14="http://schemas.microsoft.com/office/powerpoint/2010/main" val="186591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9068A6-D364-466D-8048-0667EB5105CC}"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3939406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9068A6-D364-466D-8048-0667EB5105CC}"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145004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9068A6-D364-466D-8048-0667EB5105CC}"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74173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9068A6-D364-466D-8048-0667EB5105CC}"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396624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9068A6-D364-466D-8048-0667EB5105CC}"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270512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9068A6-D364-466D-8048-0667EB5105CC}"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187531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9068A6-D364-466D-8048-0667EB5105CC}" type="datetimeFigureOut">
              <a:rPr lang="en-US" smtClean="0"/>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8520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9068A6-D364-466D-8048-0667EB5105CC}" type="datetimeFigureOut">
              <a:rPr lang="en-US" smtClean="0"/>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85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068A6-D364-466D-8048-0667EB5105CC}" type="datetimeFigureOut">
              <a:rPr lang="en-US" smtClean="0"/>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139845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9068A6-D364-466D-8048-0667EB5105CC}"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108584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9068A6-D364-466D-8048-0667EB5105CC}"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0F97A-3C3B-48C8-8CD1-C0C120220E4A}" type="slidenum">
              <a:rPr lang="en-US" smtClean="0"/>
              <a:t>‹#›</a:t>
            </a:fld>
            <a:endParaRPr lang="en-US"/>
          </a:p>
        </p:txBody>
      </p:sp>
    </p:spTree>
    <p:extLst>
      <p:ext uri="{BB962C8B-B14F-4D97-AF65-F5344CB8AC3E}">
        <p14:creationId xmlns:p14="http://schemas.microsoft.com/office/powerpoint/2010/main" val="146055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068A6-D364-466D-8048-0667EB5105CC}" type="datetimeFigureOut">
              <a:rPr lang="en-US" smtClean="0"/>
              <a:t>12/13/2021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0F97A-3C3B-48C8-8CD1-C0C120220E4A}" type="slidenum">
              <a:rPr lang="en-US" smtClean="0"/>
              <a:t>‹#›</a:t>
            </a:fld>
            <a:endParaRPr lang="en-US"/>
          </a:p>
        </p:txBody>
      </p:sp>
    </p:spTree>
    <p:extLst>
      <p:ext uri="{BB962C8B-B14F-4D97-AF65-F5344CB8AC3E}">
        <p14:creationId xmlns:p14="http://schemas.microsoft.com/office/powerpoint/2010/main" val="22564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PPT_Paul_Presentation.ppt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victory-xr.itch.io/kendall-hunt-csi-projec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kendallhunt.com/thirdsolution"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4078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552" y="1420084"/>
            <a:ext cx="3771161" cy="4850615"/>
          </a:xfrm>
          <a:prstGeom prst="rect">
            <a:avLst/>
          </a:prstGeom>
          <a:ln>
            <a:solidFill>
              <a:schemeClr val="tx1"/>
            </a:solidFill>
          </a:ln>
        </p:spPr>
      </p:pic>
      <p:sp>
        <p:nvSpPr>
          <p:cNvPr id="4" name="TextBox 3"/>
          <p:cNvSpPr txBox="1"/>
          <p:nvPr/>
        </p:nvSpPr>
        <p:spPr>
          <a:xfrm>
            <a:off x="1178896" y="3619815"/>
            <a:ext cx="3347761" cy="369332"/>
          </a:xfrm>
          <a:prstGeom prst="rect">
            <a:avLst/>
          </a:prstGeom>
          <a:noFill/>
        </p:spPr>
        <p:txBody>
          <a:bodyPr wrap="square" rtlCol="0">
            <a:spAutoFit/>
          </a:bodyPr>
          <a:lstStyle/>
          <a:p>
            <a:r>
              <a:rPr lang="en-US" dirty="0" smtClean="0"/>
              <a:t>Sport Finance- Edited by Experts</a:t>
            </a:r>
            <a:endParaRPr lang="en-US" dirty="0"/>
          </a:p>
        </p:txBody>
      </p:sp>
    </p:spTree>
    <p:extLst>
      <p:ext uri="{BB962C8B-B14F-4D97-AF65-F5344CB8AC3E}">
        <p14:creationId xmlns:p14="http://schemas.microsoft.com/office/powerpoint/2010/main" val="3380455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546" y="1420084"/>
            <a:ext cx="3659165" cy="4735389"/>
          </a:xfrm>
          <a:prstGeom prst="rect">
            <a:avLst/>
          </a:prstGeom>
          <a:ln>
            <a:solidFill>
              <a:schemeClr val="tx1"/>
            </a:solidFill>
          </a:ln>
        </p:spPr>
      </p:pic>
      <p:sp>
        <p:nvSpPr>
          <p:cNvPr id="4" name="TextBox 3"/>
          <p:cNvSpPr txBox="1"/>
          <p:nvPr/>
        </p:nvSpPr>
        <p:spPr>
          <a:xfrm>
            <a:off x="1095769" y="3506460"/>
            <a:ext cx="3453560" cy="369332"/>
          </a:xfrm>
          <a:prstGeom prst="rect">
            <a:avLst/>
          </a:prstGeom>
          <a:noFill/>
        </p:spPr>
        <p:txBody>
          <a:bodyPr wrap="square" rtlCol="0">
            <a:spAutoFit/>
          </a:bodyPr>
          <a:lstStyle/>
          <a:p>
            <a:r>
              <a:rPr lang="en-US" dirty="0" smtClean="0"/>
              <a:t>Sport Entrepreneurship</a:t>
            </a:r>
            <a:endParaRPr lang="en-US" dirty="0"/>
          </a:p>
        </p:txBody>
      </p:sp>
    </p:spTree>
    <p:extLst>
      <p:ext uri="{BB962C8B-B14F-4D97-AF65-F5344CB8AC3E}">
        <p14:creationId xmlns:p14="http://schemas.microsoft.com/office/powerpoint/2010/main" val="2495500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776" y="1761893"/>
            <a:ext cx="3934486" cy="4170555"/>
          </a:xfrm>
          <a:prstGeom prst="rect">
            <a:avLst/>
          </a:prstGeom>
          <a:ln>
            <a:solidFill>
              <a:schemeClr val="tx1"/>
            </a:solidFill>
          </a:ln>
        </p:spPr>
      </p:pic>
      <p:sp>
        <p:nvSpPr>
          <p:cNvPr id="5" name="TextBox 4"/>
          <p:cNvSpPr txBox="1"/>
          <p:nvPr/>
        </p:nvSpPr>
        <p:spPr>
          <a:xfrm>
            <a:off x="1881699" y="2901898"/>
            <a:ext cx="1375379" cy="369332"/>
          </a:xfrm>
          <a:prstGeom prst="rect">
            <a:avLst/>
          </a:prstGeom>
          <a:noFill/>
        </p:spPr>
        <p:txBody>
          <a:bodyPr wrap="square" rtlCol="0">
            <a:spAutoFit/>
          </a:bodyPr>
          <a:lstStyle/>
          <a:p>
            <a:r>
              <a:rPr lang="en-US" dirty="0" smtClean="0"/>
              <a:t>GRL ONLY</a:t>
            </a:r>
            <a:endParaRPr lang="en-US" dirty="0"/>
          </a:p>
        </p:txBody>
      </p:sp>
    </p:spTree>
    <p:extLst>
      <p:ext uri="{BB962C8B-B14F-4D97-AF65-F5344CB8AC3E}">
        <p14:creationId xmlns:p14="http://schemas.microsoft.com/office/powerpoint/2010/main" val="3751800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173" y="1761893"/>
            <a:ext cx="3943787" cy="4170555"/>
          </a:xfrm>
          <a:prstGeom prst="rect">
            <a:avLst/>
          </a:prstGeom>
          <a:ln>
            <a:solidFill>
              <a:schemeClr val="tx1"/>
            </a:solidFill>
          </a:ln>
        </p:spPr>
      </p:pic>
      <p:sp>
        <p:nvSpPr>
          <p:cNvPr id="4" name="TextBox 3"/>
          <p:cNvSpPr txBox="1"/>
          <p:nvPr/>
        </p:nvSpPr>
        <p:spPr>
          <a:xfrm>
            <a:off x="1602089" y="3166393"/>
            <a:ext cx="2063068" cy="369332"/>
          </a:xfrm>
          <a:prstGeom prst="rect">
            <a:avLst/>
          </a:prstGeom>
          <a:noFill/>
        </p:spPr>
        <p:txBody>
          <a:bodyPr wrap="square" rtlCol="0">
            <a:spAutoFit/>
          </a:bodyPr>
          <a:lstStyle/>
          <a:p>
            <a:r>
              <a:rPr lang="en-US" dirty="0" smtClean="0"/>
              <a:t>GRL ONLY</a:t>
            </a:r>
            <a:endParaRPr lang="en-US" dirty="0"/>
          </a:p>
        </p:txBody>
      </p:sp>
    </p:spTree>
    <p:extLst>
      <p:ext uri="{BB962C8B-B14F-4D97-AF65-F5344CB8AC3E}">
        <p14:creationId xmlns:p14="http://schemas.microsoft.com/office/powerpoint/2010/main" val="1174341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274"/>
            <a:ext cx="9144000" cy="1257993"/>
          </a:xfrm>
          <a:prstGeom prst="rect">
            <a:avLst/>
          </a:prstGeom>
        </p:spPr>
      </p:pic>
      <p:sp>
        <p:nvSpPr>
          <p:cNvPr id="3" name="TextBox 2"/>
          <p:cNvSpPr txBox="1"/>
          <p:nvPr/>
        </p:nvSpPr>
        <p:spPr>
          <a:xfrm>
            <a:off x="10759" y="22303"/>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540" y="1806498"/>
            <a:ext cx="3068419" cy="4184557"/>
          </a:xfrm>
          <a:prstGeom prst="rect">
            <a:avLst/>
          </a:prstGeom>
          <a:ln>
            <a:solidFill>
              <a:schemeClr val="tx1"/>
            </a:solidFill>
          </a:ln>
        </p:spPr>
      </p:pic>
      <p:sp>
        <p:nvSpPr>
          <p:cNvPr id="7" name="TextBox 6"/>
          <p:cNvSpPr txBox="1"/>
          <p:nvPr/>
        </p:nvSpPr>
        <p:spPr>
          <a:xfrm>
            <a:off x="1707888" y="2758314"/>
            <a:ext cx="3128608" cy="2585323"/>
          </a:xfrm>
          <a:prstGeom prst="rect">
            <a:avLst/>
          </a:prstGeom>
          <a:noFill/>
        </p:spPr>
        <p:txBody>
          <a:bodyPr wrap="square" rtlCol="0">
            <a:spAutoFit/>
          </a:bodyPr>
          <a:lstStyle/>
          <a:p>
            <a:r>
              <a:rPr lang="en-US"/>
              <a:t>I have used several different group communication textbooks over the years and have found that </a:t>
            </a:r>
            <a:r>
              <a:rPr lang="en-US" b="1" i="1"/>
              <a:t>Small Group Communication: Principles in Action</a:t>
            </a:r>
            <a:r>
              <a:rPr lang="en-US"/>
              <a:t> is by far the best fit for my students and for me.</a:t>
            </a:r>
          </a:p>
          <a:p>
            <a:r>
              <a:rPr lang="en-US" b="1"/>
              <a:t>Amanda Mason, Fresno City College</a:t>
            </a:r>
            <a:endParaRPr lang="en-US"/>
          </a:p>
        </p:txBody>
      </p:sp>
      <p:sp>
        <p:nvSpPr>
          <p:cNvPr id="8" name="TextBox 7"/>
          <p:cNvSpPr txBox="1"/>
          <p:nvPr/>
        </p:nvSpPr>
        <p:spPr>
          <a:xfrm>
            <a:off x="1942155" y="5743339"/>
            <a:ext cx="2803657" cy="369332"/>
          </a:xfrm>
          <a:prstGeom prst="rect">
            <a:avLst/>
          </a:prstGeom>
          <a:noFill/>
        </p:spPr>
        <p:txBody>
          <a:bodyPr wrap="square" rtlCol="0">
            <a:spAutoFit/>
          </a:bodyPr>
          <a:lstStyle/>
          <a:p>
            <a:r>
              <a:rPr lang="en-US" dirty="0" smtClean="0"/>
              <a:t>GRL ONLY</a:t>
            </a:r>
            <a:endParaRPr lang="en-US" dirty="0"/>
          </a:p>
        </p:txBody>
      </p:sp>
    </p:spTree>
    <p:extLst>
      <p:ext uri="{BB962C8B-B14F-4D97-AF65-F5344CB8AC3E}">
        <p14:creationId xmlns:p14="http://schemas.microsoft.com/office/powerpoint/2010/main" val="1470476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274"/>
            <a:ext cx="9144000" cy="1257993"/>
          </a:xfrm>
          <a:prstGeom prst="rect">
            <a:avLst/>
          </a:prstGeom>
        </p:spPr>
      </p:pic>
      <p:sp>
        <p:nvSpPr>
          <p:cNvPr id="3" name="TextBox 2"/>
          <p:cNvSpPr txBox="1"/>
          <p:nvPr/>
        </p:nvSpPr>
        <p:spPr>
          <a:xfrm>
            <a:off x="10759" y="22303"/>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392" y="1817651"/>
            <a:ext cx="3439413" cy="4282068"/>
          </a:xfrm>
          <a:prstGeom prst="rect">
            <a:avLst/>
          </a:prstGeom>
          <a:ln>
            <a:solidFill>
              <a:schemeClr val="tx1"/>
            </a:solidFill>
          </a:ln>
        </p:spPr>
      </p:pic>
      <p:sp>
        <p:nvSpPr>
          <p:cNvPr id="4" name="TextBox 3"/>
          <p:cNvSpPr txBox="1"/>
          <p:nvPr/>
        </p:nvSpPr>
        <p:spPr>
          <a:xfrm>
            <a:off x="1375380" y="3287306"/>
            <a:ext cx="3287304" cy="369332"/>
          </a:xfrm>
          <a:prstGeom prst="rect">
            <a:avLst/>
          </a:prstGeom>
          <a:noFill/>
        </p:spPr>
        <p:txBody>
          <a:bodyPr wrap="square" rtlCol="0">
            <a:spAutoFit/>
          </a:bodyPr>
          <a:lstStyle/>
          <a:p>
            <a:r>
              <a:rPr lang="en-US" dirty="0" smtClean="0"/>
              <a:t>Group Communication</a:t>
            </a:r>
            <a:endParaRPr lang="en-US" dirty="0"/>
          </a:p>
        </p:txBody>
      </p:sp>
    </p:spTree>
    <p:extLst>
      <p:ext uri="{BB962C8B-B14F-4D97-AF65-F5344CB8AC3E}">
        <p14:creationId xmlns:p14="http://schemas.microsoft.com/office/powerpoint/2010/main" val="3975945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770" y="1784195"/>
            <a:ext cx="3447903" cy="4360127"/>
          </a:xfrm>
          <a:prstGeom prst="rect">
            <a:avLst/>
          </a:prstGeom>
          <a:ln>
            <a:solidFill>
              <a:schemeClr val="tx1"/>
            </a:solidFill>
          </a:ln>
        </p:spPr>
      </p:pic>
    </p:spTree>
    <p:extLst>
      <p:ext uri="{BB962C8B-B14F-4D97-AF65-F5344CB8AC3E}">
        <p14:creationId xmlns:p14="http://schemas.microsoft.com/office/powerpoint/2010/main" val="1032899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053" y="1784195"/>
            <a:ext cx="3479382" cy="4360127"/>
          </a:xfrm>
          <a:prstGeom prst="rect">
            <a:avLst/>
          </a:prstGeom>
          <a:ln>
            <a:solidFill>
              <a:schemeClr val="tx1"/>
            </a:solidFill>
          </a:ln>
        </p:spPr>
      </p:pic>
    </p:spTree>
    <p:extLst>
      <p:ext uri="{BB962C8B-B14F-4D97-AF65-F5344CB8AC3E}">
        <p14:creationId xmlns:p14="http://schemas.microsoft.com/office/powerpoint/2010/main" val="3679486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747" y="1784195"/>
            <a:ext cx="3391210" cy="4360127"/>
          </a:xfrm>
          <a:prstGeom prst="rect">
            <a:avLst/>
          </a:prstGeom>
          <a:ln>
            <a:solidFill>
              <a:schemeClr val="tx1"/>
            </a:solidFill>
          </a:ln>
        </p:spPr>
      </p:pic>
      <p:sp>
        <p:nvSpPr>
          <p:cNvPr id="4" name="TextBox 3"/>
          <p:cNvSpPr txBox="1"/>
          <p:nvPr/>
        </p:nvSpPr>
        <p:spPr>
          <a:xfrm>
            <a:off x="2108410" y="2614731"/>
            <a:ext cx="1904370" cy="1477328"/>
          </a:xfrm>
          <a:prstGeom prst="rect">
            <a:avLst/>
          </a:prstGeom>
          <a:noFill/>
        </p:spPr>
        <p:txBody>
          <a:bodyPr wrap="square" rtlCol="0">
            <a:spAutoFit/>
          </a:bodyPr>
          <a:lstStyle/>
          <a:p>
            <a:r>
              <a:rPr lang="en-US" dirty="0" smtClean="0"/>
              <a:t>Steven Beebe is the top selling author in the Communication field.</a:t>
            </a:r>
            <a:endParaRPr lang="en-US" dirty="0"/>
          </a:p>
        </p:txBody>
      </p:sp>
      <p:sp>
        <p:nvSpPr>
          <p:cNvPr id="6" name="TextBox 5"/>
          <p:cNvSpPr txBox="1"/>
          <p:nvPr/>
        </p:nvSpPr>
        <p:spPr>
          <a:xfrm>
            <a:off x="829651" y="4482790"/>
            <a:ext cx="4469409" cy="369332"/>
          </a:xfrm>
          <a:prstGeom prst="rect">
            <a:avLst/>
          </a:prstGeom>
          <a:noFill/>
        </p:spPr>
        <p:txBody>
          <a:bodyPr wrap="square" rtlCol="0">
            <a:spAutoFit/>
          </a:bodyPr>
          <a:lstStyle/>
          <a:p>
            <a:endParaRPr lang="en-US" dirty="0"/>
          </a:p>
        </p:txBody>
      </p:sp>
      <p:sp>
        <p:nvSpPr>
          <p:cNvPr id="7" name="TextBox 6"/>
          <p:cNvSpPr txBox="1"/>
          <p:nvPr/>
        </p:nvSpPr>
        <p:spPr>
          <a:xfrm>
            <a:off x="214766" y="4635190"/>
            <a:ext cx="5241817" cy="369332"/>
          </a:xfrm>
          <a:prstGeom prst="rect">
            <a:avLst/>
          </a:prstGeom>
          <a:noFill/>
        </p:spPr>
        <p:txBody>
          <a:bodyPr wrap="square" rtlCol="0">
            <a:spAutoFit/>
          </a:bodyPr>
          <a:lstStyle/>
          <a:p>
            <a:r>
              <a:rPr lang="en-US" dirty="0" smtClean="0">
                <a:hlinkClick r:id="rId4" action="ppaction://hlinkpres?slideindex=1&amp;slidetitle="/>
              </a:rPr>
              <a:t>https://www.youtube.com/watch?v=PdBifXJbGQs</a:t>
            </a:r>
            <a:endParaRPr lang="en-US" dirty="0"/>
          </a:p>
        </p:txBody>
      </p:sp>
    </p:spTree>
    <p:extLst>
      <p:ext uri="{BB962C8B-B14F-4D97-AF65-F5344CB8AC3E}">
        <p14:creationId xmlns:p14="http://schemas.microsoft.com/office/powerpoint/2010/main" val="638545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233" y="1784195"/>
            <a:ext cx="3405052" cy="4360127"/>
          </a:xfrm>
          <a:prstGeom prst="rect">
            <a:avLst/>
          </a:prstGeom>
          <a:ln>
            <a:solidFill>
              <a:schemeClr val="tx1"/>
            </a:solidFill>
          </a:ln>
        </p:spPr>
      </p:pic>
      <p:sp>
        <p:nvSpPr>
          <p:cNvPr id="4" name="TextBox 3"/>
          <p:cNvSpPr txBox="1"/>
          <p:nvPr/>
        </p:nvSpPr>
        <p:spPr>
          <a:xfrm>
            <a:off x="1567543" y="2328262"/>
            <a:ext cx="2428154" cy="1200329"/>
          </a:xfrm>
          <a:prstGeom prst="rect">
            <a:avLst/>
          </a:prstGeom>
          <a:noFill/>
        </p:spPr>
        <p:txBody>
          <a:bodyPr wrap="square" rtlCol="0">
            <a:spAutoFit/>
          </a:bodyPr>
          <a:lstStyle/>
          <a:p>
            <a:r>
              <a:rPr lang="en-US" dirty="0" smtClean="0"/>
              <a:t>2022 marks the 50 year anniversary of the publication of this book.  </a:t>
            </a:r>
            <a:endParaRPr lang="en-US" dirty="0"/>
          </a:p>
        </p:txBody>
      </p:sp>
    </p:spTree>
    <p:extLst>
      <p:ext uri="{BB962C8B-B14F-4D97-AF65-F5344CB8AC3E}">
        <p14:creationId xmlns:p14="http://schemas.microsoft.com/office/powerpoint/2010/main" val="1787499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215" y="1661643"/>
            <a:ext cx="6090962" cy="369332"/>
          </a:xfrm>
          <a:prstGeom prst="rect">
            <a:avLst/>
          </a:prstGeom>
          <a:noFill/>
        </p:spPr>
        <p:txBody>
          <a:bodyPr wrap="square" rtlCol="0">
            <a:spAutoFit/>
          </a:bodyPr>
          <a:lstStyle/>
          <a:p>
            <a:r>
              <a:rPr lang="en-US" dirty="0" smtClean="0"/>
              <a:t>Todays Outcomes</a:t>
            </a:r>
            <a:endParaRPr lang="en-US" dirty="0"/>
          </a:p>
        </p:txBody>
      </p:sp>
      <p:sp>
        <p:nvSpPr>
          <p:cNvPr id="5" name="TextBox 4"/>
          <p:cNvSpPr txBox="1"/>
          <p:nvPr/>
        </p:nvSpPr>
        <p:spPr>
          <a:xfrm>
            <a:off x="1262023" y="2901898"/>
            <a:ext cx="4040465" cy="2585323"/>
          </a:xfrm>
          <a:prstGeom prst="rect">
            <a:avLst/>
          </a:prstGeom>
          <a:noFill/>
        </p:spPr>
        <p:txBody>
          <a:bodyPr wrap="none" rtlCol="0">
            <a:spAutoFit/>
          </a:bodyPr>
          <a:lstStyle/>
          <a:p>
            <a:pPr marL="342900" indent="-342900">
              <a:buAutoNum type="arabicPeriod"/>
            </a:pPr>
            <a:r>
              <a:rPr lang="en-US" dirty="0" smtClean="0"/>
              <a:t>Discuss KH Sales Strategy</a:t>
            </a:r>
          </a:p>
          <a:p>
            <a:pPr marL="342900" indent="-342900">
              <a:buAutoNum type="arabicPeriod"/>
            </a:pPr>
            <a:r>
              <a:rPr lang="en-US" dirty="0" smtClean="0"/>
              <a:t>NCA</a:t>
            </a:r>
          </a:p>
          <a:p>
            <a:pPr marL="342900" indent="-342900">
              <a:buAutoNum type="arabicPeriod" startAt="3"/>
            </a:pPr>
            <a:r>
              <a:rPr lang="en-US" dirty="0" smtClean="0"/>
              <a:t>New Available Product</a:t>
            </a:r>
          </a:p>
          <a:p>
            <a:pPr marL="342900" indent="-342900">
              <a:buAutoNum type="arabicPeriod" startAt="3"/>
            </a:pPr>
            <a:r>
              <a:rPr lang="en-US" dirty="0" smtClean="0"/>
              <a:t>What’s in the pipeline</a:t>
            </a:r>
          </a:p>
          <a:p>
            <a:pPr marL="342900" indent="-342900">
              <a:buAutoNum type="arabicPeriod" startAt="3"/>
            </a:pPr>
            <a:r>
              <a:rPr lang="en-US" dirty="0" smtClean="0"/>
              <a:t>Making the MOST out of an Adoption</a:t>
            </a:r>
          </a:p>
          <a:p>
            <a:pPr marL="342900" indent="-342900">
              <a:buAutoNum type="arabicPeriod" startAt="3"/>
            </a:pPr>
            <a:r>
              <a:rPr lang="en-US" dirty="0" smtClean="0"/>
              <a:t>Bring Home the Sales</a:t>
            </a:r>
          </a:p>
          <a:p>
            <a:pPr marL="342900" indent="-342900">
              <a:buAutoNum type="arabicPeriod" startAt="3"/>
            </a:pPr>
            <a:r>
              <a:rPr lang="en-US" dirty="0" smtClean="0"/>
              <a:t>Adoption Champions</a:t>
            </a:r>
          </a:p>
          <a:p>
            <a:pPr marL="342900" indent="-342900">
              <a:buAutoNum type="arabicPeriod" startAt="3"/>
            </a:pPr>
            <a:endParaRPr lang="en-US" dirty="0" smtClean="0"/>
          </a:p>
          <a:p>
            <a:pPr marL="342900" indent="-342900">
              <a:buAutoNum type="arabicPeriod"/>
            </a:pPr>
            <a:endParaRPr lang="en-US" dirty="0"/>
          </a:p>
        </p:txBody>
      </p:sp>
      <p:pic>
        <p:nvPicPr>
          <p:cNvPr id="1026" name="Picture 2" descr="The unimportance of Ernest Hemingway - The Psychoanalytic 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690" y="1223749"/>
            <a:ext cx="2134706" cy="333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18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333" y="1784195"/>
            <a:ext cx="3488102" cy="4360127"/>
          </a:xfrm>
          <a:prstGeom prst="rect">
            <a:avLst/>
          </a:prstGeom>
          <a:ln>
            <a:solidFill>
              <a:schemeClr val="tx1"/>
            </a:solidFill>
          </a:ln>
        </p:spPr>
      </p:pic>
      <p:sp>
        <p:nvSpPr>
          <p:cNvPr id="4" name="TextBox 3"/>
          <p:cNvSpPr txBox="1"/>
          <p:nvPr/>
        </p:nvSpPr>
        <p:spPr>
          <a:xfrm>
            <a:off x="778374" y="1322479"/>
            <a:ext cx="3733170" cy="5078313"/>
          </a:xfrm>
          <a:prstGeom prst="rect">
            <a:avLst/>
          </a:prstGeom>
          <a:noFill/>
        </p:spPr>
        <p:txBody>
          <a:bodyPr wrap="square" rtlCol="0">
            <a:spAutoFit/>
          </a:bodyPr>
          <a:lstStyle/>
          <a:p>
            <a:r>
              <a:rPr lang="en-US" i="1" dirty="0"/>
              <a:t>In addition to being a comprehensive college textbook, it’s also an industry text for professionals.</a:t>
            </a:r>
            <a:endParaRPr lang="en-US" dirty="0"/>
          </a:p>
          <a:p>
            <a:r>
              <a:rPr lang="en-US" b="1" dirty="0"/>
              <a:t>Anthony </a:t>
            </a:r>
            <a:r>
              <a:rPr lang="en-US" b="1" dirty="0" err="1"/>
              <a:t>Palomba</a:t>
            </a:r>
            <a:r>
              <a:rPr lang="en-US" b="1" dirty="0"/>
              <a:t>, University of </a:t>
            </a:r>
            <a:r>
              <a:rPr lang="en-US" b="1" dirty="0" smtClean="0"/>
              <a:t>Virginia</a:t>
            </a:r>
          </a:p>
          <a:p>
            <a:endParaRPr lang="en-US" dirty="0"/>
          </a:p>
          <a:p>
            <a:r>
              <a:rPr lang="en-US" i="1" dirty="0"/>
              <a:t>Integrated Marketing Communication: A Consumer-Centric Approach for the Digital Era is extremely valuable because it combines the expertise and experience of three authors with different backgrounds. They have created a book that combines theory, industry terminology and the latest trends in marketing and advertising from an industry-insider's perspective.</a:t>
            </a:r>
            <a:endParaRPr lang="en-US" dirty="0"/>
          </a:p>
          <a:p>
            <a:r>
              <a:rPr lang="en-US" b="1" dirty="0"/>
              <a:t>Karen Myers, UC Santa Barbara</a:t>
            </a:r>
            <a:endParaRPr lang="en-US" dirty="0"/>
          </a:p>
        </p:txBody>
      </p:sp>
    </p:spTree>
    <p:extLst>
      <p:ext uri="{BB962C8B-B14F-4D97-AF65-F5344CB8AC3E}">
        <p14:creationId xmlns:p14="http://schemas.microsoft.com/office/powerpoint/2010/main" val="1856530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Communication</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160" y="1784195"/>
            <a:ext cx="3403667" cy="4360127"/>
          </a:xfrm>
          <a:prstGeom prst="rect">
            <a:avLst/>
          </a:prstGeom>
          <a:ln>
            <a:solidFill>
              <a:schemeClr val="tx1"/>
            </a:solidFill>
          </a:ln>
        </p:spPr>
      </p:pic>
      <p:sp>
        <p:nvSpPr>
          <p:cNvPr id="4" name="TextBox 3"/>
          <p:cNvSpPr txBox="1"/>
          <p:nvPr/>
        </p:nvSpPr>
        <p:spPr>
          <a:xfrm>
            <a:off x="869058" y="3340205"/>
            <a:ext cx="3914539" cy="369332"/>
          </a:xfrm>
          <a:prstGeom prst="rect">
            <a:avLst/>
          </a:prstGeom>
          <a:noFill/>
        </p:spPr>
        <p:txBody>
          <a:bodyPr wrap="square" rtlCol="0">
            <a:spAutoFit/>
          </a:bodyPr>
          <a:lstStyle/>
          <a:p>
            <a:r>
              <a:rPr lang="en-US" dirty="0" smtClean="0"/>
              <a:t>Communication Ethics</a:t>
            </a:r>
            <a:endParaRPr lang="en-US" dirty="0"/>
          </a:p>
        </p:txBody>
      </p:sp>
    </p:spTree>
    <p:extLst>
      <p:ext uri="{BB962C8B-B14F-4D97-AF65-F5344CB8AC3E}">
        <p14:creationId xmlns:p14="http://schemas.microsoft.com/office/powerpoint/2010/main" val="1189296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898" y="1365577"/>
            <a:ext cx="3894704" cy="4930005"/>
          </a:xfrm>
          <a:prstGeom prst="rect">
            <a:avLst/>
          </a:prstGeom>
          <a:ln>
            <a:solidFill>
              <a:schemeClr val="tx1"/>
            </a:solidFill>
          </a:ln>
        </p:spPr>
      </p:pic>
      <p:sp>
        <p:nvSpPr>
          <p:cNvPr id="6" name="TextBox 5"/>
          <p:cNvSpPr txBox="1"/>
          <p:nvPr/>
        </p:nvSpPr>
        <p:spPr>
          <a:xfrm>
            <a:off x="208230" y="6295582"/>
            <a:ext cx="5073776" cy="646331"/>
          </a:xfrm>
          <a:prstGeom prst="rect">
            <a:avLst/>
          </a:prstGeom>
          <a:noFill/>
        </p:spPr>
        <p:txBody>
          <a:bodyPr wrap="square" rtlCol="0">
            <a:spAutoFit/>
          </a:bodyPr>
          <a:lstStyle/>
          <a:p>
            <a:r>
              <a:rPr lang="en-US" dirty="0" smtClean="0">
                <a:hlinkClick r:id="rId4"/>
              </a:rPr>
              <a:t>https://victory-xr.itch.io/kendall-hunt-csi-project</a:t>
            </a:r>
            <a:endParaRPr lang="en-US" dirty="0" smtClean="0"/>
          </a:p>
          <a:p>
            <a:endParaRPr lang="en-US" dirty="0"/>
          </a:p>
        </p:txBody>
      </p:sp>
    </p:spTree>
    <p:extLst>
      <p:ext uri="{BB962C8B-B14F-4D97-AF65-F5344CB8AC3E}">
        <p14:creationId xmlns:p14="http://schemas.microsoft.com/office/powerpoint/2010/main" val="685972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936" y="1304693"/>
            <a:ext cx="3900815" cy="4990889"/>
          </a:xfrm>
          <a:prstGeom prst="rect">
            <a:avLst/>
          </a:prstGeom>
          <a:ln>
            <a:solidFill>
              <a:schemeClr val="tx1"/>
            </a:solidFill>
          </a:ln>
        </p:spPr>
      </p:pic>
    </p:spTree>
    <p:extLst>
      <p:ext uri="{BB962C8B-B14F-4D97-AF65-F5344CB8AC3E}">
        <p14:creationId xmlns:p14="http://schemas.microsoft.com/office/powerpoint/2010/main" val="2281710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392" y="1246843"/>
            <a:ext cx="3973359" cy="5048740"/>
          </a:xfrm>
          <a:prstGeom prst="rect">
            <a:avLst/>
          </a:prstGeom>
          <a:ln>
            <a:solidFill>
              <a:schemeClr val="tx1"/>
            </a:solidFill>
          </a:ln>
        </p:spPr>
      </p:pic>
      <p:sp>
        <p:nvSpPr>
          <p:cNvPr id="4" name="TextBox 3"/>
          <p:cNvSpPr txBox="1"/>
          <p:nvPr/>
        </p:nvSpPr>
        <p:spPr>
          <a:xfrm>
            <a:off x="1201568" y="3415775"/>
            <a:ext cx="2765870" cy="369332"/>
          </a:xfrm>
          <a:prstGeom prst="rect">
            <a:avLst/>
          </a:prstGeom>
          <a:noFill/>
        </p:spPr>
        <p:txBody>
          <a:bodyPr wrap="square" rtlCol="0">
            <a:spAutoFit/>
          </a:bodyPr>
          <a:lstStyle/>
          <a:p>
            <a:r>
              <a:rPr lang="en-US" dirty="0" smtClean="0"/>
              <a:t>Victimology</a:t>
            </a:r>
            <a:endParaRPr lang="en-US" dirty="0"/>
          </a:p>
        </p:txBody>
      </p:sp>
    </p:spTree>
    <p:extLst>
      <p:ext uri="{BB962C8B-B14F-4D97-AF65-F5344CB8AC3E}">
        <p14:creationId xmlns:p14="http://schemas.microsoft.com/office/powerpoint/2010/main" val="74102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284" y="1246843"/>
            <a:ext cx="4038992" cy="5048740"/>
          </a:xfrm>
          <a:prstGeom prst="rect">
            <a:avLst/>
          </a:prstGeom>
          <a:ln>
            <a:solidFill>
              <a:schemeClr val="tx1"/>
            </a:solidFill>
          </a:ln>
        </p:spPr>
      </p:pic>
      <p:sp>
        <p:nvSpPr>
          <p:cNvPr id="4" name="TextBox 3"/>
          <p:cNvSpPr txBox="1"/>
          <p:nvPr/>
        </p:nvSpPr>
        <p:spPr>
          <a:xfrm>
            <a:off x="748145" y="3234030"/>
            <a:ext cx="3559359" cy="369332"/>
          </a:xfrm>
          <a:prstGeom prst="rect">
            <a:avLst/>
          </a:prstGeom>
          <a:noFill/>
        </p:spPr>
        <p:txBody>
          <a:bodyPr wrap="square" rtlCol="0">
            <a:spAutoFit/>
          </a:bodyPr>
          <a:lstStyle/>
          <a:p>
            <a:r>
              <a:rPr lang="en-US" dirty="0" smtClean="0"/>
              <a:t>CJ Research Methods</a:t>
            </a:r>
            <a:endParaRPr lang="en-US" dirty="0"/>
          </a:p>
        </p:txBody>
      </p:sp>
    </p:spTree>
    <p:extLst>
      <p:ext uri="{BB962C8B-B14F-4D97-AF65-F5344CB8AC3E}">
        <p14:creationId xmlns:p14="http://schemas.microsoft.com/office/powerpoint/2010/main" val="89764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900" y="1257993"/>
            <a:ext cx="3989771" cy="5037590"/>
          </a:xfrm>
          <a:prstGeom prst="rect">
            <a:avLst/>
          </a:prstGeom>
          <a:ln>
            <a:solidFill>
              <a:schemeClr val="tx1"/>
            </a:solidFill>
          </a:ln>
        </p:spPr>
      </p:pic>
    </p:spTree>
    <p:extLst>
      <p:ext uri="{BB962C8B-B14F-4D97-AF65-F5344CB8AC3E}">
        <p14:creationId xmlns:p14="http://schemas.microsoft.com/office/powerpoint/2010/main" val="3892106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636" y="1257994"/>
            <a:ext cx="3355035" cy="5037590"/>
          </a:xfrm>
          <a:prstGeom prst="rect">
            <a:avLst/>
          </a:prstGeom>
          <a:ln>
            <a:solidFill>
              <a:schemeClr val="tx1"/>
            </a:solidFill>
          </a:ln>
        </p:spPr>
      </p:pic>
    </p:spTree>
    <p:extLst>
      <p:ext uri="{BB962C8B-B14F-4D97-AF65-F5344CB8AC3E}">
        <p14:creationId xmlns:p14="http://schemas.microsoft.com/office/powerpoint/2010/main" val="72033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271247" cy="769441"/>
          </a:xfrm>
          <a:prstGeom prst="rect">
            <a:avLst/>
          </a:prstGeom>
          <a:noFill/>
        </p:spPr>
        <p:txBody>
          <a:bodyPr wrap="square" rtlCol="0">
            <a:spAutoFit/>
          </a:bodyPr>
          <a:lstStyle/>
          <a:p>
            <a:r>
              <a:rPr lang="en-US" sz="4400" dirty="0" smtClean="0">
                <a:solidFill>
                  <a:schemeClr val="bg1"/>
                </a:solidFill>
              </a:rPr>
              <a:t>Criminal Justice</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30" y="1257992"/>
            <a:ext cx="3999847" cy="5037591"/>
          </a:xfrm>
          <a:prstGeom prst="rect">
            <a:avLst/>
          </a:prstGeom>
          <a:ln>
            <a:solidFill>
              <a:schemeClr val="tx1"/>
            </a:solidFill>
          </a:ln>
        </p:spPr>
      </p:pic>
    </p:spTree>
    <p:extLst>
      <p:ext uri="{BB962C8B-B14F-4D97-AF65-F5344CB8AC3E}">
        <p14:creationId xmlns:p14="http://schemas.microsoft.com/office/powerpoint/2010/main" val="1145110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English</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140" y="1441174"/>
            <a:ext cx="3896517" cy="4885258"/>
          </a:xfrm>
          <a:prstGeom prst="rect">
            <a:avLst/>
          </a:prstGeom>
          <a:ln>
            <a:solidFill>
              <a:schemeClr val="tx1"/>
            </a:solidFill>
          </a:ln>
        </p:spPr>
      </p:pic>
      <p:sp>
        <p:nvSpPr>
          <p:cNvPr id="4" name="TextBox 3"/>
          <p:cNvSpPr txBox="1"/>
          <p:nvPr/>
        </p:nvSpPr>
        <p:spPr>
          <a:xfrm>
            <a:off x="1057984" y="3642486"/>
            <a:ext cx="3529130" cy="369332"/>
          </a:xfrm>
          <a:prstGeom prst="rect">
            <a:avLst/>
          </a:prstGeom>
          <a:noFill/>
        </p:spPr>
        <p:txBody>
          <a:bodyPr wrap="square" rtlCol="0">
            <a:spAutoFit/>
          </a:bodyPr>
          <a:lstStyle/>
          <a:p>
            <a:r>
              <a:rPr lang="en-US" dirty="0" smtClean="0"/>
              <a:t>English Comp Reader-1</a:t>
            </a:r>
            <a:r>
              <a:rPr lang="en-US" baseline="30000" dirty="0" smtClean="0"/>
              <a:t>st</a:t>
            </a:r>
            <a:r>
              <a:rPr lang="en-US" dirty="0" smtClean="0"/>
              <a:t> Semester</a:t>
            </a:r>
            <a:endParaRPr lang="en-US" dirty="0"/>
          </a:p>
        </p:txBody>
      </p:sp>
    </p:spTree>
    <p:extLst>
      <p:ext uri="{BB962C8B-B14F-4D97-AF65-F5344CB8AC3E}">
        <p14:creationId xmlns:p14="http://schemas.microsoft.com/office/powerpoint/2010/main" val="334707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2" y="2761576"/>
            <a:ext cx="9033468" cy="1435331"/>
          </a:xfrm>
          <a:prstGeom prst="rect">
            <a:avLst/>
          </a:prstGeom>
        </p:spPr>
      </p:pic>
      <p:sp>
        <p:nvSpPr>
          <p:cNvPr id="5" name="Rectangle 4"/>
          <p:cNvSpPr/>
          <p:nvPr/>
        </p:nvSpPr>
        <p:spPr>
          <a:xfrm>
            <a:off x="110532" y="0"/>
            <a:ext cx="4907695" cy="769441"/>
          </a:xfrm>
          <a:prstGeom prst="rect">
            <a:avLst/>
          </a:prstGeom>
        </p:spPr>
        <p:txBody>
          <a:bodyPr wrap="square">
            <a:spAutoFit/>
          </a:bodyPr>
          <a:lstStyle/>
          <a:p>
            <a:r>
              <a:rPr lang="en-US" sz="4400" dirty="0" smtClean="0">
                <a:solidFill>
                  <a:schemeClr val="bg1"/>
                </a:solidFill>
              </a:rPr>
              <a:t>KH Sales Philosophy</a:t>
            </a:r>
            <a:endParaRPr lang="en-US" sz="4400" dirty="0">
              <a:solidFill>
                <a:schemeClr val="bg1"/>
              </a:solidFill>
            </a:endParaRPr>
          </a:p>
        </p:txBody>
      </p:sp>
    </p:spTree>
    <p:extLst>
      <p:ext uri="{BB962C8B-B14F-4D97-AF65-F5344CB8AC3E}">
        <p14:creationId xmlns:p14="http://schemas.microsoft.com/office/powerpoint/2010/main" val="1156748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English</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849" y="1441175"/>
            <a:ext cx="3762425" cy="4885258"/>
          </a:xfrm>
          <a:prstGeom prst="rect">
            <a:avLst/>
          </a:prstGeom>
          <a:ln>
            <a:solidFill>
              <a:schemeClr val="tx1"/>
            </a:solidFill>
          </a:ln>
        </p:spPr>
      </p:pic>
      <p:sp>
        <p:nvSpPr>
          <p:cNvPr id="4" name="TextBox 3"/>
          <p:cNvSpPr txBox="1"/>
          <p:nvPr/>
        </p:nvSpPr>
        <p:spPr>
          <a:xfrm>
            <a:off x="1088212" y="3808740"/>
            <a:ext cx="3657599" cy="369332"/>
          </a:xfrm>
          <a:prstGeom prst="rect">
            <a:avLst/>
          </a:prstGeom>
          <a:noFill/>
        </p:spPr>
        <p:txBody>
          <a:bodyPr wrap="square" rtlCol="0">
            <a:spAutoFit/>
          </a:bodyPr>
          <a:lstStyle/>
          <a:p>
            <a:r>
              <a:rPr lang="en-US" dirty="0" smtClean="0"/>
              <a:t>English Comp Reader- 2</a:t>
            </a:r>
            <a:r>
              <a:rPr lang="en-US" baseline="30000" dirty="0" smtClean="0"/>
              <a:t>nd</a:t>
            </a:r>
            <a:r>
              <a:rPr lang="en-US" dirty="0" smtClean="0"/>
              <a:t> Semester</a:t>
            </a:r>
            <a:endParaRPr lang="en-US" dirty="0"/>
          </a:p>
        </p:txBody>
      </p:sp>
    </p:spTree>
    <p:extLst>
      <p:ext uri="{BB962C8B-B14F-4D97-AF65-F5344CB8AC3E}">
        <p14:creationId xmlns:p14="http://schemas.microsoft.com/office/powerpoint/2010/main" val="111476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English</a:t>
            </a:r>
            <a:endParaRPr lang="en-US"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140" y="1441174"/>
            <a:ext cx="3896517" cy="4890054"/>
          </a:xfrm>
          <a:prstGeom prst="rect">
            <a:avLst/>
          </a:prstGeom>
          <a:ln>
            <a:solidFill>
              <a:schemeClr val="tx1"/>
            </a:solidFill>
          </a:ln>
        </p:spPr>
      </p:pic>
      <p:sp>
        <p:nvSpPr>
          <p:cNvPr id="5" name="TextBox 4"/>
          <p:cNvSpPr txBox="1"/>
          <p:nvPr/>
        </p:nvSpPr>
        <p:spPr>
          <a:xfrm>
            <a:off x="1073097" y="1843913"/>
            <a:ext cx="3744792" cy="2862322"/>
          </a:xfrm>
          <a:prstGeom prst="rect">
            <a:avLst/>
          </a:prstGeom>
          <a:noFill/>
        </p:spPr>
        <p:txBody>
          <a:bodyPr wrap="square" rtlCol="0">
            <a:spAutoFit/>
          </a:bodyPr>
          <a:lstStyle/>
          <a:p>
            <a:r>
              <a:rPr lang="en-US"/>
              <a:t>I have been using The Touchstone Anthony of Contemporary Creative Nonfiction for several years now. Finding this new anthology edited by Debra Monroe lends energy and newness to my teaching ahead. There are authors I know well, and ones I want to know. I can’t wait to use this book in my classes this next spring. I so love it.</a:t>
            </a:r>
          </a:p>
        </p:txBody>
      </p:sp>
    </p:spTree>
    <p:extLst>
      <p:ext uri="{BB962C8B-B14F-4D97-AF65-F5344CB8AC3E}">
        <p14:creationId xmlns:p14="http://schemas.microsoft.com/office/powerpoint/2010/main" val="417129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Hospitality</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993" y="1441174"/>
            <a:ext cx="3820452" cy="4890054"/>
          </a:xfrm>
          <a:prstGeom prst="rect">
            <a:avLst/>
          </a:prstGeom>
          <a:ln>
            <a:solidFill>
              <a:schemeClr val="tx1"/>
            </a:solidFill>
          </a:ln>
        </p:spPr>
      </p:pic>
      <p:sp>
        <p:nvSpPr>
          <p:cNvPr id="4" name="TextBox 3"/>
          <p:cNvSpPr txBox="1"/>
          <p:nvPr/>
        </p:nvSpPr>
        <p:spPr>
          <a:xfrm>
            <a:off x="574334" y="3597144"/>
            <a:ext cx="4322618" cy="369332"/>
          </a:xfrm>
          <a:prstGeom prst="rect">
            <a:avLst/>
          </a:prstGeom>
          <a:noFill/>
        </p:spPr>
        <p:txBody>
          <a:bodyPr wrap="square" rtlCol="0">
            <a:spAutoFit/>
          </a:bodyPr>
          <a:lstStyle/>
          <a:p>
            <a:r>
              <a:rPr lang="en-US" dirty="0" smtClean="0"/>
              <a:t>Takeover from Pearson-  Top Seller in Niche</a:t>
            </a:r>
            <a:endParaRPr lang="en-US" dirty="0"/>
          </a:p>
        </p:txBody>
      </p:sp>
    </p:spTree>
    <p:extLst>
      <p:ext uri="{BB962C8B-B14F-4D97-AF65-F5344CB8AC3E}">
        <p14:creationId xmlns:p14="http://schemas.microsoft.com/office/powerpoint/2010/main" val="1888940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Hospitality</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333" y="1441175"/>
            <a:ext cx="3731111" cy="4890054"/>
          </a:xfrm>
          <a:prstGeom prst="rect">
            <a:avLst/>
          </a:prstGeom>
          <a:ln>
            <a:solidFill>
              <a:schemeClr val="tx1"/>
            </a:solidFill>
          </a:ln>
        </p:spPr>
      </p:pic>
      <p:sp>
        <p:nvSpPr>
          <p:cNvPr id="4" name="TextBox 3"/>
          <p:cNvSpPr txBox="1"/>
          <p:nvPr/>
        </p:nvSpPr>
        <p:spPr>
          <a:xfrm>
            <a:off x="869058" y="3680271"/>
            <a:ext cx="3952323" cy="369332"/>
          </a:xfrm>
          <a:prstGeom prst="rect">
            <a:avLst/>
          </a:prstGeom>
          <a:noFill/>
        </p:spPr>
        <p:txBody>
          <a:bodyPr wrap="square" rtlCol="0">
            <a:spAutoFit/>
          </a:bodyPr>
          <a:lstStyle/>
          <a:p>
            <a:r>
              <a:rPr lang="en-US" dirty="0" smtClean="0"/>
              <a:t>Hospitality Sales  with </a:t>
            </a:r>
            <a:r>
              <a:rPr lang="en-US" dirty="0" err="1" smtClean="0"/>
              <a:t>GoReact</a:t>
            </a:r>
            <a:endParaRPr lang="en-US" dirty="0"/>
          </a:p>
        </p:txBody>
      </p:sp>
    </p:spTree>
    <p:extLst>
      <p:ext uri="{BB962C8B-B14F-4D97-AF65-F5344CB8AC3E}">
        <p14:creationId xmlns:p14="http://schemas.microsoft.com/office/powerpoint/2010/main" val="357135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Hospitality</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497" y="1427356"/>
            <a:ext cx="3793885" cy="4903873"/>
          </a:xfrm>
          <a:prstGeom prst="rect">
            <a:avLst/>
          </a:prstGeom>
          <a:ln>
            <a:solidFill>
              <a:schemeClr val="tx1"/>
            </a:solidFill>
          </a:ln>
        </p:spPr>
      </p:pic>
      <p:sp>
        <p:nvSpPr>
          <p:cNvPr id="4" name="TextBox 3"/>
          <p:cNvSpPr txBox="1"/>
          <p:nvPr/>
        </p:nvSpPr>
        <p:spPr>
          <a:xfrm>
            <a:off x="1156226" y="3483788"/>
            <a:ext cx="3400660" cy="369332"/>
          </a:xfrm>
          <a:prstGeom prst="rect">
            <a:avLst/>
          </a:prstGeom>
          <a:noFill/>
        </p:spPr>
        <p:txBody>
          <a:bodyPr wrap="square" rtlCol="0">
            <a:spAutoFit/>
          </a:bodyPr>
          <a:lstStyle/>
          <a:p>
            <a:r>
              <a:rPr lang="en-US" dirty="0" smtClean="0"/>
              <a:t>Intro to Beverages</a:t>
            </a:r>
            <a:endParaRPr lang="en-US" dirty="0"/>
          </a:p>
        </p:txBody>
      </p:sp>
    </p:spTree>
    <p:extLst>
      <p:ext uri="{BB962C8B-B14F-4D97-AF65-F5344CB8AC3E}">
        <p14:creationId xmlns:p14="http://schemas.microsoft.com/office/powerpoint/2010/main" val="859083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Hospitality</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84" y="1427356"/>
            <a:ext cx="3923098" cy="4903873"/>
          </a:xfrm>
          <a:prstGeom prst="rect">
            <a:avLst/>
          </a:prstGeom>
          <a:ln>
            <a:solidFill>
              <a:schemeClr val="tx1"/>
            </a:solidFill>
          </a:ln>
        </p:spPr>
      </p:pic>
    </p:spTree>
    <p:extLst>
      <p:ext uri="{BB962C8B-B14F-4D97-AF65-F5344CB8AC3E}">
        <p14:creationId xmlns:p14="http://schemas.microsoft.com/office/powerpoint/2010/main" val="3287134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Hospitality</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167" y="1427355"/>
            <a:ext cx="3802216" cy="4919117"/>
          </a:xfrm>
          <a:prstGeom prst="rect">
            <a:avLst/>
          </a:prstGeom>
          <a:ln>
            <a:solidFill>
              <a:schemeClr val="tx1"/>
            </a:solidFill>
          </a:ln>
        </p:spPr>
      </p:pic>
    </p:spTree>
    <p:extLst>
      <p:ext uri="{BB962C8B-B14F-4D97-AF65-F5344CB8AC3E}">
        <p14:creationId xmlns:p14="http://schemas.microsoft.com/office/powerpoint/2010/main" val="3995537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STEM</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078" y="1427355"/>
            <a:ext cx="3822154" cy="4919117"/>
          </a:xfrm>
          <a:prstGeom prst="rect">
            <a:avLst/>
          </a:prstGeom>
          <a:ln>
            <a:solidFill>
              <a:schemeClr val="tx1"/>
            </a:solidFill>
          </a:ln>
        </p:spPr>
      </p:pic>
    </p:spTree>
    <p:extLst>
      <p:ext uri="{BB962C8B-B14F-4D97-AF65-F5344CB8AC3E}">
        <p14:creationId xmlns:p14="http://schemas.microsoft.com/office/powerpoint/2010/main" val="308752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STEM</a:t>
            </a:r>
            <a:endParaRPr lang="en-US" sz="4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313" y="1427355"/>
            <a:ext cx="3762768" cy="4919117"/>
          </a:xfrm>
          <a:prstGeom prst="rect">
            <a:avLst/>
          </a:prstGeom>
          <a:ln>
            <a:solidFill>
              <a:schemeClr val="tx1"/>
            </a:solidFill>
          </a:ln>
        </p:spPr>
      </p:pic>
    </p:spTree>
    <p:extLst>
      <p:ext uri="{BB962C8B-B14F-4D97-AF65-F5344CB8AC3E}">
        <p14:creationId xmlns:p14="http://schemas.microsoft.com/office/powerpoint/2010/main" val="371980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STEM</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412" y="1427355"/>
            <a:ext cx="3851669" cy="4919117"/>
          </a:xfrm>
          <a:prstGeom prst="rect">
            <a:avLst/>
          </a:prstGeom>
          <a:ln>
            <a:solidFill>
              <a:schemeClr val="tx1"/>
            </a:solidFill>
          </a:ln>
        </p:spPr>
      </p:pic>
    </p:spTree>
    <p:extLst>
      <p:ext uri="{BB962C8B-B14F-4D97-AF65-F5344CB8AC3E}">
        <p14:creationId xmlns:p14="http://schemas.microsoft.com/office/powerpoint/2010/main" val="426435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3" name="TextBox 2"/>
          <p:cNvSpPr txBox="1"/>
          <p:nvPr/>
        </p:nvSpPr>
        <p:spPr>
          <a:xfrm>
            <a:off x="80387" y="0"/>
            <a:ext cx="5647173" cy="769441"/>
          </a:xfrm>
          <a:prstGeom prst="rect">
            <a:avLst/>
          </a:prstGeom>
          <a:noFill/>
        </p:spPr>
        <p:txBody>
          <a:bodyPr wrap="square" rtlCol="0">
            <a:spAutoFit/>
          </a:bodyPr>
          <a:lstStyle/>
          <a:p>
            <a:r>
              <a:rPr lang="en-US" sz="4400" dirty="0" smtClean="0">
                <a:solidFill>
                  <a:schemeClr val="bg1"/>
                </a:solidFill>
              </a:rPr>
              <a:t>NCA</a:t>
            </a:r>
            <a:endParaRPr lang="en-US"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796" y="1247040"/>
            <a:ext cx="5275765" cy="3956824"/>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15" y="2849175"/>
            <a:ext cx="4874321" cy="3655741"/>
          </a:xfrm>
          <a:prstGeom prst="rect">
            <a:avLst/>
          </a:prstGeom>
          <a:ln>
            <a:solidFill>
              <a:schemeClr val="tx1"/>
            </a:solidFill>
          </a:ln>
        </p:spPr>
      </p:pic>
      <p:sp>
        <p:nvSpPr>
          <p:cNvPr id="6" name="TextBox 5"/>
          <p:cNvSpPr txBox="1"/>
          <p:nvPr/>
        </p:nvSpPr>
        <p:spPr>
          <a:xfrm>
            <a:off x="551663" y="1678775"/>
            <a:ext cx="1707887" cy="369332"/>
          </a:xfrm>
          <a:prstGeom prst="rect">
            <a:avLst/>
          </a:prstGeom>
          <a:noFill/>
        </p:spPr>
        <p:txBody>
          <a:bodyPr wrap="square" rtlCol="0">
            <a:spAutoFit/>
          </a:bodyPr>
          <a:lstStyle/>
          <a:p>
            <a:r>
              <a:rPr lang="en-US" dirty="0" smtClean="0"/>
              <a:t>119 Leads</a:t>
            </a:r>
            <a:endParaRPr lang="en-US" dirty="0"/>
          </a:p>
        </p:txBody>
      </p:sp>
      <p:sp>
        <p:nvSpPr>
          <p:cNvPr id="7" name="TextBox 6"/>
          <p:cNvSpPr txBox="1"/>
          <p:nvPr/>
        </p:nvSpPr>
        <p:spPr>
          <a:xfrm>
            <a:off x="6579220" y="5829858"/>
            <a:ext cx="3046514" cy="369332"/>
          </a:xfrm>
          <a:prstGeom prst="rect">
            <a:avLst/>
          </a:prstGeom>
          <a:noFill/>
        </p:spPr>
        <p:txBody>
          <a:bodyPr wrap="square" rtlCol="0">
            <a:spAutoFit/>
          </a:bodyPr>
          <a:lstStyle/>
          <a:p>
            <a:r>
              <a:rPr lang="en-US" dirty="0" smtClean="0"/>
              <a:t>$833,370</a:t>
            </a:r>
            <a:endParaRPr lang="en-US" dirty="0"/>
          </a:p>
        </p:txBody>
      </p:sp>
    </p:spTree>
    <p:extLst>
      <p:ext uri="{BB962C8B-B14F-4D97-AF65-F5344CB8AC3E}">
        <p14:creationId xmlns:p14="http://schemas.microsoft.com/office/powerpoint/2010/main" val="38034475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7283" y="3422210"/>
            <a:ext cx="8700380" cy="3416320"/>
          </a:xfrm>
          <a:prstGeom prst="rect">
            <a:avLst/>
          </a:prstGeom>
          <a:noFill/>
        </p:spPr>
        <p:txBody>
          <a:bodyPr wrap="square" rtlCol="0">
            <a:spAutoFit/>
          </a:bodyPr>
          <a:lstStyle/>
          <a:p>
            <a:r>
              <a:rPr lang="en-US" dirty="0" err="1" smtClean="0"/>
              <a:t>Zehr</a:t>
            </a:r>
            <a:r>
              <a:rPr lang="en-US" dirty="0" smtClean="0"/>
              <a:t> - </a:t>
            </a:r>
            <a:r>
              <a:rPr lang="en-US" b="1" dirty="0" smtClean="0"/>
              <a:t>Entrepreneurship</a:t>
            </a:r>
            <a:endParaRPr lang="en-US" b="1" dirty="0"/>
          </a:p>
          <a:p>
            <a:r>
              <a:rPr lang="en-US" dirty="0"/>
              <a:t>Jacobs </a:t>
            </a:r>
            <a:r>
              <a:rPr lang="en-US" dirty="0" err="1" smtClean="0"/>
              <a:t>Etal</a:t>
            </a:r>
            <a:r>
              <a:rPr lang="en-US" dirty="0" smtClean="0"/>
              <a:t> - </a:t>
            </a:r>
            <a:r>
              <a:rPr lang="en-US" b="1" dirty="0"/>
              <a:t>Operations Management</a:t>
            </a:r>
          </a:p>
          <a:p>
            <a:r>
              <a:rPr lang="en-US" dirty="0" err="1" smtClean="0"/>
              <a:t>Easterling</a:t>
            </a:r>
            <a:r>
              <a:rPr lang="en-US" dirty="0" smtClean="0"/>
              <a:t> - </a:t>
            </a:r>
            <a:r>
              <a:rPr lang="en-US" b="1" dirty="0"/>
              <a:t>Supply Chain Management</a:t>
            </a:r>
          </a:p>
          <a:p>
            <a:r>
              <a:rPr lang="en-US" dirty="0" err="1" smtClean="0"/>
              <a:t>Cuckovitch</a:t>
            </a:r>
            <a:r>
              <a:rPr lang="en-US" dirty="0" smtClean="0"/>
              <a:t>/Donald - </a:t>
            </a:r>
            <a:r>
              <a:rPr lang="en-US" b="1" dirty="0"/>
              <a:t>Advertising (GRL)</a:t>
            </a:r>
          </a:p>
          <a:p>
            <a:r>
              <a:rPr lang="en-US" dirty="0" err="1" smtClean="0"/>
              <a:t>Vaidyanathan</a:t>
            </a:r>
            <a:r>
              <a:rPr lang="en-US" dirty="0" smtClean="0"/>
              <a:t>/Leo - </a:t>
            </a:r>
            <a:r>
              <a:rPr lang="en-US" b="1" dirty="0"/>
              <a:t>Operations Management</a:t>
            </a:r>
          </a:p>
          <a:p>
            <a:r>
              <a:rPr lang="en-US" dirty="0" smtClean="0"/>
              <a:t>Lester/Lester - </a:t>
            </a:r>
            <a:r>
              <a:rPr lang="en-US" b="1" dirty="0"/>
              <a:t>Organizational Behavior</a:t>
            </a:r>
          </a:p>
          <a:p>
            <a:r>
              <a:rPr lang="en-US" dirty="0" err="1" smtClean="0"/>
              <a:t>Rymsha</a:t>
            </a:r>
            <a:r>
              <a:rPr lang="en-US" dirty="0" smtClean="0"/>
              <a:t>/</a:t>
            </a:r>
            <a:r>
              <a:rPr lang="en-US" dirty="0" err="1" smtClean="0"/>
              <a:t>Kahle-Piasecki</a:t>
            </a:r>
            <a:r>
              <a:rPr lang="en-US" dirty="0" smtClean="0"/>
              <a:t> - </a:t>
            </a:r>
            <a:r>
              <a:rPr lang="en-US" b="1" dirty="0"/>
              <a:t>Leadership</a:t>
            </a:r>
          </a:p>
          <a:p>
            <a:r>
              <a:rPr lang="en-US" dirty="0"/>
              <a:t>Kim, Philips, </a:t>
            </a:r>
            <a:r>
              <a:rPr lang="en-US" dirty="0" err="1"/>
              <a:t>Klatka</a:t>
            </a:r>
            <a:r>
              <a:rPr lang="en-US" dirty="0"/>
              <a:t>, </a:t>
            </a:r>
            <a:r>
              <a:rPr lang="en-US" dirty="0" err="1"/>
              <a:t>Opata</a:t>
            </a:r>
            <a:r>
              <a:rPr lang="en-US" dirty="0"/>
              <a:t>, </a:t>
            </a:r>
            <a:r>
              <a:rPr lang="en-US" dirty="0" err="1"/>
              <a:t>Suveiu</a:t>
            </a:r>
            <a:r>
              <a:rPr lang="en-US" dirty="0"/>
              <a:t>, Austin and </a:t>
            </a:r>
            <a:r>
              <a:rPr lang="en-US" dirty="0" err="1" smtClean="0"/>
              <a:t>Branzei</a:t>
            </a:r>
            <a:r>
              <a:rPr lang="en-US" dirty="0" smtClean="0"/>
              <a:t> - </a:t>
            </a:r>
            <a:r>
              <a:rPr lang="en-US" b="1" dirty="0"/>
              <a:t>International Business </a:t>
            </a:r>
            <a:endParaRPr lang="en-US" b="1" dirty="0" smtClean="0"/>
          </a:p>
          <a:p>
            <a:r>
              <a:rPr lang="en-US" dirty="0" smtClean="0"/>
              <a:t>(</a:t>
            </a:r>
            <a:r>
              <a:rPr lang="en-US" dirty="0"/>
              <a:t>Austin and </a:t>
            </a:r>
            <a:r>
              <a:rPr lang="en-US" dirty="0" err="1"/>
              <a:t>Branzei</a:t>
            </a:r>
            <a:r>
              <a:rPr lang="en-US" dirty="0"/>
              <a:t> at Ivey/Western U)</a:t>
            </a:r>
          </a:p>
          <a:p>
            <a:r>
              <a:rPr lang="en-US" dirty="0" smtClean="0"/>
              <a:t>Nagel - </a:t>
            </a:r>
            <a:r>
              <a:rPr lang="en-US" b="1" dirty="0" smtClean="0"/>
              <a:t>E </a:t>
            </a:r>
            <a:r>
              <a:rPr lang="en-US" b="1" dirty="0"/>
              <a:t>Sports</a:t>
            </a:r>
          </a:p>
          <a:p>
            <a:r>
              <a:rPr lang="en-US" dirty="0"/>
              <a:t>Jacobs, Berg-Ridenour, </a:t>
            </a:r>
            <a:r>
              <a:rPr lang="en-US" dirty="0" err="1"/>
              <a:t>Opata</a:t>
            </a:r>
            <a:r>
              <a:rPr lang="en-US" dirty="0"/>
              <a:t>, Walker and </a:t>
            </a:r>
            <a:r>
              <a:rPr lang="en-US" dirty="0" err="1" smtClean="0"/>
              <a:t>Bodeman</a:t>
            </a:r>
            <a:r>
              <a:rPr lang="en-US" dirty="0" smtClean="0"/>
              <a:t> - </a:t>
            </a:r>
            <a:r>
              <a:rPr lang="en-US" b="1" dirty="0"/>
              <a:t>Intro to Business</a:t>
            </a:r>
          </a:p>
          <a:p>
            <a:endParaRPr lang="en-US" dirty="0"/>
          </a:p>
        </p:txBody>
      </p:sp>
    </p:spTree>
    <p:extLst>
      <p:ext uri="{BB962C8B-B14F-4D97-AF65-F5344CB8AC3E}">
        <p14:creationId xmlns:p14="http://schemas.microsoft.com/office/powerpoint/2010/main" val="33831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3" name="Rectangle 2"/>
          <p:cNvSpPr/>
          <p:nvPr/>
        </p:nvSpPr>
        <p:spPr>
          <a:xfrm>
            <a:off x="110531" y="0"/>
            <a:ext cx="7765983" cy="769441"/>
          </a:xfrm>
          <a:prstGeom prst="rect">
            <a:avLst/>
          </a:prstGeom>
        </p:spPr>
        <p:txBody>
          <a:bodyPr wrap="square">
            <a:spAutoFit/>
          </a:bodyPr>
          <a:lstStyle/>
          <a:p>
            <a:r>
              <a:rPr lang="en-US" sz="2800" dirty="0" smtClean="0">
                <a:solidFill>
                  <a:schemeClr val="bg1"/>
                </a:solidFill>
              </a:rPr>
              <a:t>Getting the </a:t>
            </a:r>
            <a:r>
              <a:rPr lang="en-US" sz="4400" dirty="0" smtClean="0">
                <a:solidFill>
                  <a:schemeClr val="bg1"/>
                </a:solidFill>
              </a:rPr>
              <a:t>MOST </a:t>
            </a:r>
            <a:r>
              <a:rPr lang="en-US" sz="2800" dirty="0" smtClean="0">
                <a:solidFill>
                  <a:schemeClr val="bg1"/>
                </a:solidFill>
              </a:rPr>
              <a:t>out of an </a:t>
            </a:r>
            <a:r>
              <a:rPr lang="en-US" sz="2800" dirty="0">
                <a:solidFill>
                  <a:schemeClr val="bg1"/>
                </a:solidFill>
              </a:rPr>
              <a:t>A</a:t>
            </a:r>
            <a:r>
              <a:rPr lang="en-US" sz="2800" dirty="0" smtClean="0">
                <a:solidFill>
                  <a:schemeClr val="bg1"/>
                </a:solidFill>
              </a:rPr>
              <a:t>doption </a:t>
            </a:r>
            <a:endParaRPr lang="en-US" sz="2800" dirty="0">
              <a:solidFill>
                <a:schemeClr val="bg1"/>
              </a:solidFill>
            </a:endParaRPr>
          </a:p>
        </p:txBody>
      </p:sp>
      <p:sp>
        <p:nvSpPr>
          <p:cNvPr id="4" name="TextBox 3">
            <a:extLst>
              <a:ext uri="{FF2B5EF4-FFF2-40B4-BE49-F238E27FC236}">
                <a16:creationId xmlns:a16="http://schemas.microsoft.com/office/drawing/2014/main" id="{9A7BACC8-6BA4-4337-9AF0-C580E67E14FE}"/>
              </a:ext>
            </a:extLst>
          </p:cNvPr>
          <p:cNvSpPr txBox="1"/>
          <p:nvPr/>
        </p:nvSpPr>
        <p:spPr>
          <a:xfrm>
            <a:off x="427994" y="1476643"/>
            <a:ext cx="8766529" cy="1992853"/>
          </a:xfrm>
          <a:prstGeom prst="rect">
            <a:avLst/>
          </a:prstGeom>
          <a:noFill/>
        </p:spPr>
        <p:txBody>
          <a:bodyPr wrap="square" rtlCol="0">
            <a:spAutoFit/>
          </a:bodyPr>
          <a:lstStyle/>
          <a:p>
            <a:pPr marL="257175" indent="-257175">
              <a:buFont typeface="+mj-lt"/>
              <a:buAutoNum type="arabicPeriod"/>
            </a:pPr>
            <a:r>
              <a:rPr lang="en-US" sz="1400" dirty="0"/>
              <a:t>How to Generate a National Lead</a:t>
            </a:r>
          </a:p>
          <a:p>
            <a:pPr marL="557213" lvl="1" indent="-214313">
              <a:buFont typeface="Arial" panose="020B0604020202020204" pitchFamily="34" charset="0"/>
              <a:buChar char="•"/>
            </a:pPr>
            <a:r>
              <a:rPr lang="en-US" sz="1400" dirty="0"/>
              <a:t>CRM leads </a:t>
            </a:r>
          </a:p>
          <a:p>
            <a:pPr marL="557213" lvl="1" indent="-214313">
              <a:buFont typeface="Arial" panose="020B0604020202020204" pitchFamily="34" charset="0"/>
              <a:buChar char="•"/>
            </a:pPr>
            <a:r>
              <a:rPr lang="en-US" sz="1400" dirty="0"/>
              <a:t>Current authors and adopters</a:t>
            </a:r>
          </a:p>
          <a:p>
            <a:pPr marL="557213" lvl="1" indent="-214313">
              <a:buFont typeface="Arial" panose="020B0604020202020204" pitchFamily="34" charset="0"/>
              <a:buChar char="•"/>
            </a:pPr>
            <a:r>
              <a:rPr lang="en-US" sz="1400" dirty="0"/>
              <a:t>Course Mapping</a:t>
            </a:r>
          </a:p>
          <a:p>
            <a:pPr lvl="1"/>
            <a:endParaRPr lang="en-US" sz="1350" dirty="0"/>
          </a:p>
          <a:p>
            <a:pPr lvl="1"/>
            <a:endParaRPr lang="en-US" sz="1350" dirty="0"/>
          </a:p>
          <a:p>
            <a:pPr lvl="1"/>
            <a:endParaRPr lang="en-US" sz="1350" dirty="0"/>
          </a:p>
          <a:p>
            <a:pPr marL="642938" lvl="1" indent="-300038">
              <a:buFont typeface="+mj-lt"/>
              <a:buAutoNum type="romanUcPeriod"/>
            </a:pPr>
            <a:endParaRPr lang="en-US" sz="1350" dirty="0"/>
          </a:p>
          <a:p>
            <a:pPr marL="557213" lvl="1" indent="-214313">
              <a:buFont typeface="Arial" panose="020B0604020202020204" pitchFamily="34" charset="0"/>
              <a:buChar char="•"/>
            </a:pPr>
            <a:endParaRPr lang="en-US" sz="1350" dirty="0"/>
          </a:p>
        </p:txBody>
      </p:sp>
      <p:sp>
        <p:nvSpPr>
          <p:cNvPr id="5" name="Rectangle 4">
            <a:extLst>
              <a:ext uri="{FF2B5EF4-FFF2-40B4-BE49-F238E27FC236}">
                <a16:creationId xmlns:a16="http://schemas.microsoft.com/office/drawing/2014/main" id="{5D54BDBC-7720-4B2D-A6B1-E19D27DA9B94}"/>
              </a:ext>
            </a:extLst>
          </p:cNvPr>
          <p:cNvSpPr/>
          <p:nvPr/>
        </p:nvSpPr>
        <p:spPr>
          <a:xfrm>
            <a:off x="1431344" y="2550696"/>
            <a:ext cx="3035704" cy="300082"/>
          </a:xfrm>
          <a:prstGeom prst="rect">
            <a:avLst/>
          </a:prstGeom>
          <a:solidFill>
            <a:schemeClr val="bg2">
              <a:lumMod val="90000"/>
            </a:schemeClr>
          </a:solidFill>
          <a:ln>
            <a:solidFill>
              <a:schemeClr val="accent1"/>
            </a:solidFill>
          </a:ln>
        </p:spPr>
        <p:txBody>
          <a:bodyPr wrap="none" lIns="68580" tIns="34290" rIns="68580" bIns="34290">
            <a:spAutoFit/>
          </a:bodyPr>
          <a:lstStyle/>
          <a:p>
            <a:pPr algn="ctr"/>
            <a:r>
              <a:rPr lang="en-US" sz="15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rPr>
              <a:t>“What other courses do you teach?”</a:t>
            </a:r>
          </a:p>
        </p:txBody>
      </p:sp>
      <p:sp>
        <p:nvSpPr>
          <p:cNvPr id="6" name="Rectangle 5">
            <a:extLst>
              <a:ext uri="{FF2B5EF4-FFF2-40B4-BE49-F238E27FC236}">
                <a16:creationId xmlns:a16="http://schemas.microsoft.com/office/drawing/2014/main" id="{18028EFE-C684-4204-A944-4828484BE727}"/>
              </a:ext>
            </a:extLst>
          </p:cNvPr>
          <p:cNvSpPr/>
          <p:nvPr/>
        </p:nvSpPr>
        <p:spPr>
          <a:xfrm>
            <a:off x="4907962" y="2550696"/>
            <a:ext cx="3853619" cy="300082"/>
          </a:xfrm>
          <a:prstGeom prst="rect">
            <a:avLst/>
          </a:prstGeom>
          <a:solidFill>
            <a:schemeClr val="bg2">
              <a:lumMod val="90000"/>
            </a:schemeClr>
          </a:solidFill>
          <a:ln>
            <a:solidFill>
              <a:schemeClr val="accent1"/>
            </a:solidFill>
          </a:ln>
        </p:spPr>
        <p:txBody>
          <a:bodyPr wrap="none" lIns="68580" tIns="34290" rIns="68580" bIns="34290">
            <a:spAutoFit/>
          </a:bodyPr>
          <a:lstStyle/>
          <a:p>
            <a:pPr algn="ctr"/>
            <a:r>
              <a:rPr lang="en-US" sz="15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rPr>
              <a:t>“Are there any new courses being developed?”</a:t>
            </a:r>
          </a:p>
        </p:txBody>
      </p:sp>
      <p:sp>
        <p:nvSpPr>
          <p:cNvPr id="7" name="TextBox 6">
            <a:extLst>
              <a:ext uri="{FF2B5EF4-FFF2-40B4-BE49-F238E27FC236}">
                <a16:creationId xmlns:a16="http://schemas.microsoft.com/office/drawing/2014/main" id="{083E0210-884C-4BF0-BC15-7025A5EC68AD}"/>
              </a:ext>
            </a:extLst>
          </p:cNvPr>
          <p:cNvSpPr txBox="1"/>
          <p:nvPr/>
        </p:nvSpPr>
        <p:spPr>
          <a:xfrm>
            <a:off x="427994" y="3229474"/>
            <a:ext cx="7746774" cy="1161857"/>
          </a:xfrm>
          <a:prstGeom prst="rect">
            <a:avLst/>
          </a:prstGeom>
          <a:noFill/>
        </p:spPr>
        <p:txBody>
          <a:bodyPr wrap="square" rtlCol="0">
            <a:spAutoFit/>
          </a:bodyPr>
          <a:lstStyle/>
          <a:p>
            <a:r>
              <a:rPr lang="en-US" sz="1400" dirty="0"/>
              <a:t>2. </a:t>
            </a:r>
            <a:r>
              <a:rPr lang="en-US" sz="1400"/>
              <a:t>Send </a:t>
            </a:r>
            <a:r>
              <a:rPr lang="en-US" sz="1400" smtClean="0"/>
              <a:t>Product </a:t>
            </a:r>
            <a:r>
              <a:rPr lang="en-US" sz="1400" smtClean="0"/>
              <a:t>Suggestions </a:t>
            </a:r>
            <a:endParaRPr lang="en-US" sz="1400" dirty="0"/>
          </a:p>
          <a:p>
            <a:pPr marL="557213" lvl="1" indent="-214313">
              <a:buFont typeface="Arial" panose="020B0604020202020204" pitchFamily="34" charset="0"/>
              <a:buChar char="•"/>
            </a:pPr>
            <a:r>
              <a:rPr lang="en-US" sz="1400" dirty="0"/>
              <a:t>Send the direct link to the Kendall Hunt website 	</a:t>
            </a:r>
          </a:p>
          <a:p>
            <a:pPr marL="557213" lvl="1" indent="-214313">
              <a:buFont typeface="Arial" panose="020B0604020202020204" pitchFamily="34" charset="0"/>
              <a:buChar char="•"/>
            </a:pPr>
            <a:r>
              <a:rPr lang="en-US" sz="1400" dirty="0"/>
              <a:t>Review table of contents, overview and sample chapter (if available) </a:t>
            </a:r>
          </a:p>
          <a:p>
            <a:pPr marL="557213" lvl="1" indent="-214313">
              <a:buFont typeface="Arial" panose="020B0604020202020204" pitchFamily="34" charset="0"/>
              <a:buChar char="•"/>
            </a:pPr>
            <a:r>
              <a:rPr lang="en-US" sz="1400" dirty="0"/>
              <a:t>Mention instructor ancillaries that are included with an adoption </a:t>
            </a:r>
          </a:p>
          <a:p>
            <a:pPr marL="557213" lvl="1" indent="-214313">
              <a:buFont typeface="Arial" panose="020B0604020202020204" pitchFamily="34" charset="0"/>
              <a:buChar char="•"/>
            </a:pPr>
            <a:endParaRPr lang="en-US" sz="1350" dirty="0"/>
          </a:p>
        </p:txBody>
      </p:sp>
      <p:sp>
        <p:nvSpPr>
          <p:cNvPr id="8" name="TextBox 7">
            <a:extLst>
              <a:ext uri="{FF2B5EF4-FFF2-40B4-BE49-F238E27FC236}">
                <a16:creationId xmlns:a16="http://schemas.microsoft.com/office/drawing/2014/main" id="{CC78DD5A-98A0-4FA2-99FC-F79CBA3F7DA8}"/>
              </a:ext>
            </a:extLst>
          </p:cNvPr>
          <p:cNvSpPr txBox="1"/>
          <p:nvPr/>
        </p:nvSpPr>
        <p:spPr>
          <a:xfrm>
            <a:off x="427994" y="4729885"/>
            <a:ext cx="5827816" cy="954107"/>
          </a:xfrm>
          <a:prstGeom prst="rect">
            <a:avLst/>
          </a:prstGeom>
          <a:noFill/>
        </p:spPr>
        <p:txBody>
          <a:bodyPr wrap="square" rtlCol="0">
            <a:spAutoFit/>
          </a:bodyPr>
          <a:lstStyle/>
          <a:p>
            <a:r>
              <a:rPr lang="en-US" sz="1350" dirty="0"/>
              <a:t>3. </a:t>
            </a:r>
            <a:r>
              <a:rPr lang="en-US" sz="1400" dirty="0"/>
              <a:t>Follow Up </a:t>
            </a:r>
          </a:p>
          <a:p>
            <a:pPr marL="557213" lvl="1" indent="-214313">
              <a:buFont typeface="Arial" panose="020B0604020202020204" pitchFamily="34" charset="0"/>
              <a:buChar char="•"/>
            </a:pPr>
            <a:r>
              <a:rPr lang="en-US" sz="1400" dirty="0"/>
              <a:t>Did they review the TOC, overview and sample chapter?</a:t>
            </a:r>
          </a:p>
          <a:p>
            <a:pPr marL="557213" lvl="1" indent="-214313">
              <a:buFont typeface="Arial" panose="020B0604020202020204" pitchFamily="34" charset="0"/>
              <a:buChar char="•"/>
            </a:pPr>
            <a:r>
              <a:rPr lang="en-US" sz="1400" dirty="0"/>
              <a:t>Send eBook access </a:t>
            </a:r>
          </a:p>
          <a:p>
            <a:pPr marL="557213" lvl="1" indent="-214313">
              <a:buFont typeface="Arial" panose="020B0604020202020204" pitchFamily="34" charset="0"/>
              <a:buChar char="•"/>
            </a:pPr>
            <a:r>
              <a:rPr lang="en-US" sz="1400" dirty="0"/>
              <a:t>Send sample ancillary material </a:t>
            </a:r>
          </a:p>
        </p:txBody>
      </p:sp>
    </p:spTree>
    <p:extLst>
      <p:ext uri="{BB962C8B-B14F-4D97-AF65-F5344CB8AC3E}">
        <p14:creationId xmlns:p14="http://schemas.microsoft.com/office/powerpoint/2010/main" val="2697705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3" name="Rectangle 2"/>
          <p:cNvSpPr/>
          <p:nvPr/>
        </p:nvSpPr>
        <p:spPr>
          <a:xfrm>
            <a:off x="110531" y="0"/>
            <a:ext cx="7765983" cy="769441"/>
          </a:xfrm>
          <a:prstGeom prst="rect">
            <a:avLst/>
          </a:prstGeom>
        </p:spPr>
        <p:txBody>
          <a:bodyPr wrap="square">
            <a:spAutoFit/>
          </a:bodyPr>
          <a:lstStyle/>
          <a:p>
            <a:r>
              <a:rPr lang="en-US" sz="2800" dirty="0" smtClean="0">
                <a:solidFill>
                  <a:schemeClr val="bg1"/>
                </a:solidFill>
              </a:rPr>
              <a:t>Getting the </a:t>
            </a:r>
            <a:r>
              <a:rPr lang="en-US" sz="4400" dirty="0" smtClean="0">
                <a:solidFill>
                  <a:schemeClr val="bg1"/>
                </a:solidFill>
              </a:rPr>
              <a:t>MOST </a:t>
            </a:r>
            <a:r>
              <a:rPr lang="en-US" sz="2800" dirty="0" smtClean="0">
                <a:solidFill>
                  <a:schemeClr val="bg1"/>
                </a:solidFill>
              </a:rPr>
              <a:t>out of an </a:t>
            </a:r>
            <a:r>
              <a:rPr lang="en-US" sz="2800" dirty="0">
                <a:solidFill>
                  <a:schemeClr val="bg1"/>
                </a:solidFill>
              </a:rPr>
              <a:t>A</a:t>
            </a:r>
            <a:r>
              <a:rPr lang="en-US" sz="2800" dirty="0" smtClean="0">
                <a:solidFill>
                  <a:schemeClr val="bg1"/>
                </a:solidFill>
              </a:rPr>
              <a:t>doption </a:t>
            </a:r>
            <a:endParaRPr lang="en-US" sz="2800" dirty="0">
              <a:solidFill>
                <a:schemeClr val="bg1"/>
              </a:solidFill>
            </a:endParaRPr>
          </a:p>
        </p:txBody>
      </p:sp>
      <p:sp>
        <p:nvSpPr>
          <p:cNvPr id="9" name="TextBox 8">
            <a:extLst>
              <a:ext uri="{FF2B5EF4-FFF2-40B4-BE49-F238E27FC236}">
                <a16:creationId xmlns:a16="http://schemas.microsoft.com/office/drawing/2014/main" id="{EAEBF18B-936D-4EFD-A184-40D7FE8FAA92}"/>
              </a:ext>
            </a:extLst>
          </p:cNvPr>
          <p:cNvSpPr txBox="1"/>
          <p:nvPr/>
        </p:nvSpPr>
        <p:spPr>
          <a:xfrm>
            <a:off x="642693" y="2058094"/>
            <a:ext cx="4777650" cy="1384995"/>
          </a:xfrm>
          <a:prstGeom prst="rect">
            <a:avLst/>
          </a:prstGeom>
          <a:noFill/>
        </p:spPr>
        <p:txBody>
          <a:bodyPr wrap="square" rtlCol="0">
            <a:spAutoFit/>
          </a:bodyPr>
          <a:lstStyle/>
          <a:p>
            <a:r>
              <a:rPr lang="en-US" sz="1350" dirty="0"/>
              <a:t>4. </a:t>
            </a:r>
            <a:r>
              <a:rPr lang="en-US" sz="1400" dirty="0"/>
              <a:t>Closing the Sale – Adoption Confirmation </a:t>
            </a:r>
          </a:p>
          <a:p>
            <a:pPr marL="557213" lvl="1" indent="-214313">
              <a:buFont typeface="Arial" panose="020B0604020202020204" pitchFamily="34" charset="0"/>
              <a:buChar char="•"/>
            </a:pPr>
            <a:r>
              <a:rPr lang="en-US" sz="1400" dirty="0"/>
              <a:t>Send adoption confirmation form </a:t>
            </a:r>
          </a:p>
          <a:p>
            <a:pPr marL="557213" lvl="1" indent="-214313">
              <a:buFont typeface="Arial" panose="020B0604020202020204" pitchFamily="34" charset="0"/>
              <a:buChar char="•"/>
            </a:pPr>
            <a:r>
              <a:rPr lang="en-US" sz="1400" dirty="0"/>
              <a:t>Send friendly URL </a:t>
            </a:r>
          </a:p>
          <a:p>
            <a:pPr marL="557213" lvl="1" indent="-214313">
              <a:buFont typeface="Arial" panose="020B0604020202020204" pitchFamily="34" charset="0"/>
              <a:buChar char="•"/>
            </a:pPr>
            <a:r>
              <a:rPr lang="en-US" sz="1400" dirty="0"/>
              <a:t>Are there other instructors teaching the course? Who is teaching other courses in the department?</a:t>
            </a:r>
          </a:p>
          <a:p>
            <a:pPr marL="557213" lvl="1" indent="-214313">
              <a:buFont typeface="Arial" panose="020B0604020202020204" pitchFamily="34" charset="0"/>
              <a:buChar char="•"/>
            </a:pPr>
            <a:r>
              <a:rPr lang="en-US" sz="1400" dirty="0"/>
              <a:t>Our success </a:t>
            </a:r>
          </a:p>
        </p:txBody>
      </p:sp>
      <p:sp>
        <p:nvSpPr>
          <p:cNvPr id="10" name="TextBox 9">
            <a:extLst>
              <a:ext uri="{FF2B5EF4-FFF2-40B4-BE49-F238E27FC236}">
                <a16:creationId xmlns:a16="http://schemas.microsoft.com/office/drawing/2014/main" id="{9D48250F-3BA1-4790-9B69-E2B1C4104B6C}"/>
              </a:ext>
            </a:extLst>
          </p:cNvPr>
          <p:cNvSpPr txBox="1"/>
          <p:nvPr/>
        </p:nvSpPr>
        <p:spPr>
          <a:xfrm>
            <a:off x="642693" y="3831349"/>
            <a:ext cx="5033176" cy="954107"/>
          </a:xfrm>
          <a:prstGeom prst="rect">
            <a:avLst/>
          </a:prstGeom>
          <a:noFill/>
        </p:spPr>
        <p:txBody>
          <a:bodyPr wrap="square" rtlCol="0">
            <a:spAutoFit/>
          </a:bodyPr>
          <a:lstStyle/>
          <a:p>
            <a:r>
              <a:rPr lang="en-US" sz="1350" dirty="0"/>
              <a:t>5</a:t>
            </a:r>
            <a:r>
              <a:rPr lang="en-US" sz="1400" dirty="0"/>
              <a:t>. Continued Communication – Establish the Relationship</a:t>
            </a:r>
          </a:p>
          <a:p>
            <a:pPr marL="557213" lvl="1" indent="-214313">
              <a:buFont typeface="Arial" panose="020B0604020202020204" pitchFamily="34" charset="0"/>
              <a:buChar char="•"/>
            </a:pPr>
            <a:r>
              <a:rPr lang="en-US" sz="1400" dirty="0"/>
              <a:t>Check In</a:t>
            </a:r>
          </a:p>
          <a:p>
            <a:pPr marL="557213" lvl="1" indent="-214313">
              <a:buFont typeface="Arial" panose="020B0604020202020204" pitchFamily="34" charset="0"/>
              <a:buChar char="•"/>
            </a:pPr>
            <a:r>
              <a:rPr lang="en-US" sz="1400" dirty="0"/>
              <a:t>Obtain feedback </a:t>
            </a:r>
          </a:p>
          <a:p>
            <a:pPr marL="557213" lvl="1" indent="-214313">
              <a:buFont typeface="Arial" panose="020B0604020202020204" pitchFamily="34" charset="0"/>
              <a:buChar char="•"/>
            </a:pPr>
            <a:r>
              <a:rPr lang="en-US" sz="1400" dirty="0"/>
              <a:t>What has changed?</a:t>
            </a:r>
          </a:p>
        </p:txBody>
      </p:sp>
      <p:pic>
        <p:nvPicPr>
          <p:cNvPr id="11" name="Picture 10">
            <a:extLst>
              <a:ext uri="{FF2B5EF4-FFF2-40B4-BE49-F238E27FC236}">
                <a16:creationId xmlns:a16="http://schemas.microsoft.com/office/drawing/2014/main" id="{5B2F49E6-81D3-4F7E-B815-B17A0CFD4F4F}"/>
              </a:ext>
            </a:extLst>
          </p:cNvPr>
          <p:cNvPicPr>
            <a:picLocks noChangeAspect="1"/>
          </p:cNvPicPr>
          <p:nvPr/>
        </p:nvPicPr>
        <p:blipFill>
          <a:blip r:embed="rId3"/>
          <a:stretch>
            <a:fillRect/>
          </a:stretch>
        </p:blipFill>
        <p:spPr>
          <a:xfrm>
            <a:off x="5675869" y="1788948"/>
            <a:ext cx="3093028" cy="3947239"/>
          </a:xfrm>
          <a:prstGeom prst="rect">
            <a:avLst/>
          </a:prstGeom>
        </p:spPr>
      </p:pic>
    </p:spTree>
    <p:extLst>
      <p:ext uri="{BB962C8B-B14F-4D97-AF65-F5344CB8AC3E}">
        <p14:creationId xmlns:p14="http://schemas.microsoft.com/office/powerpoint/2010/main" val="1703136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30590" y="82475"/>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sp>
        <p:nvSpPr>
          <p:cNvPr id="7" name="Content Placeholder 2"/>
          <p:cNvSpPr txBox="1">
            <a:spLocks/>
          </p:cNvSpPr>
          <p:nvPr/>
        </p:nvSpPr>
        <p:spPr>
          <a:xfrm>
            <a:off x="313836" y="1684784"/>
            <a:ext cx="8153747" cy="40836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We will be discussing</a:t>
            </a:r>
          </a:p>
          <a:p>
            <a:pPr marL="342900" indent="-342900" algn="l">
              <a:buFont typeface="Arial" panose="020B0604020202020204" pitchFamily="34" charset="0"/>
              <a:buChar char="•"/>
            </a:pPr>
            <a:r>
              <a:rPr lang="en-US" sz="2800" dirty="0" smtClean="0"/>
              <a:t>The role of PSRs</a:t>
            </a:r>
          </a:p>
          <a:p>
            <a:pPr marL="342900" indent="-342900" algn="l">
              <a:buFont typeface="Arial" panose="020B0604020202020204" pitchFamily="34" charset="0"/>
              <a:buChar char="•"/>
            </a:pPr>
            <a:endParaRPr lang="en-US" sz="2800" dirty="0" smtClean="0"/>
          </a:p>
          <a:p>
            <a:pPr marL="342900" indent="-342900" algn="l">
              <a:buFont typeface="Arial" panose="020B0604020202020204" pitchFamily="34" charset="0"/>
              <a:buChar char="•"/>
            </a:pPr>
            <a:r>
              <a:rPr lang="en-US" sz="2800" dirty="0" smtClean="0"/>
              <a:t>Importance of CRM notes for all parties</a:t>
            </a:r>
          </a:p>
          <a:p>
            <a:pPr marL="342900" indent="-342900" algn="l">
              <a:buFont typeface="Arial" panose="020B0604020202020204" pitchFamily="34" charset="0"/>
              <a:buChar char="•"/>
            </a:pPr>
            <a:endParaRPr lang="en-US" sz="2800" dirty="0" smtClean="0"/>
          </a:p>
          <a:p>
            <a:pPr marL="342900" indent="-342900" algn="l">
              <a:buFont typeface="Arial" panose="020B0604020202020204" pitchFamily="34" charset="0"/>
              <a:buChar char="•"/>
            </a:pPr>
            <a:r>
              <a:rPr lang="en-US" sz="2800" dirty="0" smtClean="0"/>
              <a:t>Importance of post adoption steps</a:t>
            </a:r>
          </a:p>
          <a:p>
            <a:pPr marL="342900" indent="-342900" algn="l">
              <a:buFont typeface="Arial" panose="020B0604020202020204" pitchFamily="34" charset="0"/>
              <a:buChar char="•"/>
            </a:pPr>
            <a:endParaRPr lang="en-US" sz="2800" dirty="0" smtClean="0"/>
          </a:p>
          <a:p>
            <a:pPr marL="342900" indent="-342900" algn="l">
              <a:buFont typeface="Arial" panose="020B0604020202020204" pitchFamily="34" charset="0"/>
              <a:buChar char="•"/>
            </a:pPr>
            <a:r>
              <a:rPr lang="en-US" sz="2800" dirty="0" smtClean="0"/>
              <a:t>Tag-team sales effort</a:t>
            </a:r>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endParaRPr lang="en-US" dirty="0" smtClean="0"/>
          </a:p>
        </p:txBody>
      </p:sp>
      <p:pic>
        <p:nvPicPr>
          <p:cNvPr id="8" name="Picture 6" descr="Picture High Five Clipart Transparent - Highfive Clipart Transparent PNG -  480x380 - Free Download on Ni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936" y="4690828"/>
            <a:ext cx="3293017" cy="184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61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54835" y="99698"/>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graphicFrame>
        <p:nvGraphicFramePr>
          <p:cNvPr id="10" name="Content Placeholder 1"/>
          <p:cNvGraphicFramePr>
            <a:graphicFrameLocks/>
          </p:cNvGraphicFramePr>
          <p:nvPr>
            <p:extLst/>
          </p:nvPr>
        </p:nvGraphicFramePr>
        <p:xfrm>
          <a:off x="361950" y="1688306"/>
          <a:ext cx="8153400" cy="4155448"/>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1185903930"/>
                    </a:ext>
                  </a:extLst>
                </a:gridCol>
                <a:gridCol w="4076700">
                  <a:extLst>
                    <a:ext uri="{9D8B030D-6E8A-4147-A177-3AD203B41FA5}">
                      <a16:colId xmlns:a16="http://schemas.microsoft.com/office/drawing/2014/main" val="2963491911"/>
                    </a:ext>
                  </a:extLst>
                </a:gridCol>
              </a:tblGrid>
              <a:tr h="519431">
                <a:tc>
                  <a:txBody>
                    <a:bodyPr/>
                    <a:lstStyle/>
                    <a:p>
                      <a:r>
                        <a:rPr lang="en-US" sz="2400" dirty="0" smtClean="0"/>
                        <a:t>610 A Jami</a:t>
                      </a:r>
                      <a:endParaRPr lang="en-US" sz="2400" dirty="0"/>
                    </a:p>
                  </a:txBody>
                  <a:tcPr marL="68580" marR="68580" marT="34290" marB="34290"/>
                </a:tc>
                <a:tc>
                  <a:txBody>
                    <a:bodyPr/>
                    <a:lstStyle/>
                    <a:p>
                      <a:r>
                        <a:rPr lang="en-US" sz="2400" dirty="0" smtClean="0"/>
                        <a:t>610 B Deb</a:t>
                      </a:r>
                      <a:endParaRPr lang="en-US" sz="2400" dirty="0"/>
                    </a:p>
                  </a:txBody>
                  <a:tcPr marL="68580" marR="68580" marT="34290" marB="34290"/>
                </a:tc>
                <a:extLst>
                  <a:ext uri="{0D108BD9-81ED-4DB2-BD59-A6C34878D82A}">
                    <a16:rowId xmlns:a16="http://schemas.microsoft.com/office/drawing/2014/main" val="963573312"/>
                  </a:ext>
                </a:extLst>
              </a:tr>
              <a:tr h="519431">
                <a:tc>
                  <a:txBody>
                    <a:bodyPr/>
                    <a:lstStyle/>
                    <a:p>
                      <a:r>
                        <a:rPr lang="en-US" sz="2400" dirty="0" smtClean="0"/>
                        <a:t>Communication</a:t>
                      </a:r>
                      <a:endParaRPr lang="en-US" sz="2400" dirty="0"/>
                    </a:p>
                  </a:txBody>
                  <a:tcPr marL="68580" marR="68580" marT="34290" marB="34290"/>
                </a:tc>
                <a:tc>
                  <a:txBody>
                    <a:bodyPr/>
                    <a:lstStyle/>
                    <a:p>
                      <a:r>
                        <a:rPr lang="en-US" sz="2400" dirty="0" smtClean="0"/>
                        <a:t>Composition/English</a:t>
                      </a:r>
                      <a:endParaRPr lang="en-US" sz="2400" dirty="0"/>
                    </a:p>
                  </a:txBody>
                  <a:tcPr marL="68580" marR="68580" marT="34290" marB="34290"/>
                </a:tc>
                <a:extLst>
                  <a:ext uri="{0D108BD9-81ED-4DB2-BD59-A6C34878D82A}">
                    <a16:rowId xmlns:a16="http://schemas.microsoft.com/office/drawing/2014/main" val="294557442"/>
                  </a:ext>
                </a:extLst>
              </a:tr>
              <a:tr h="519431">
                <a:tc>
                  <a:txBody>
                    <a:bodyPr/>
                    <a:lstStyle/>
                    <a:p>
                      <a:r>
                        <a:rPr lang="en-US" sz="2400" dirty="0" smtClean="0"/>
                        <a:t>Criminal Justice</a:t>
                      </a:r>
                      <a:endParaRPr lang="en-US" sz="2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Education/Reading</a:t>
                      </a:r>
                    </a:p>
                  </a:txBody>
                  <a:tcPr marL="68580" marR="68580" marT="34290" marB="34290"/>
                </a:tc>
                <a:extLst>
                  <a:ext uri="{0D108BD9-81ED-4DB2-BD59-A6C34878D82A}">
                    <a16:rowId xmlns:a16="http://schemas.microsoft.com/office/drawing/2014/main" val="993980351"/>
                  </a:ext>
                </a:extLst>
              </a:tr>
              <a:tr h="519431">
                <a:tc>
                  <a:txBody>
                    <a:bodyPr/>
                    <a:lstStyle/>
                    <a:p>
                      <a:r>
                        <a:rPr lang="en-US" sz="2400" dirty="0" smtClean="0"/>
                        <a:t>General Business</a:t>
                      </a:r>
                      <a:endParaRPr lang="en-US" sz="2400" dirty="0"/>
                    </a:p>
                  </a:txBody>
                  <a:tcPr marL="68580" marR="68580" marT="34290" marB="34290"/>
                </a:tc>
                <a:tc>
                  <a:txBody>
                    <a:bodyPr/>
                    <a:lstStyle/>
                    <a:p>
                      <a:r>
                        <a:rPr lang="en-US" sz="2400" dirty="0" smtClean="0"/>
                        <a:t>FYE/Student Success</a:t>
                      </a:r>
                      <a:endParaRPr lang="en-US" sz="2400" dirty="0"/>
                    </a:p>
                  </a:txBody>
                  <a:tcPr marL="68580" marR="68580" marT="34290" marB="34290"/>
                </a:tc>
                <a:extLst>
                  <a:ext uri="{0D108BD9-81ED-4DB2-BD59-A6C34878D82A}">
                    <a16:rowId xmlns:a16="http://schemas.microsoft.com/office/drawing/2014/main" val="4227339205"/>
                  </a:ext>
                </a:extLst>
              </a:tr>
              <a:tr h="519431">
                <a:tc>
                  <a:txBody>
                    <a:bodyPr/>
                    <a:lstStyle/>
                    <a:p>
                      <a:r>
                        <a:rPr lang="en-US" sz="2400" dirty="0" smtClean="0"/>
                        <a:t>Pharmacy</a:t>
                      </a:r>
                      <a:endParaRPr lang="en-US" sz="2400" dirty="0"/>
                    </a:p>
                  </a:txBody>
                  <a:tcPr marL="68580" marR="68580" marT="34290" marB="34290"/>
                </a:tc>
                <a:tc>
                  <a:txBody>
                    <a:bodyPr/>
                    <a:lstStyle/>
                    <a:p>
                      <a:r>
                        <a:rPr lang="en-US" sz="2400" dirty="0" smtClean="0"/>
                        <a:t>Hospitality</a:t>
                      </a:r>
                      <a:endParaRPr lang="en-US" sz="2400" dirty="0"/>
                    </a:p>
                  </a:txBody>
                  <a:tcPr marL="68580" marR="68580" marT="34290" marB="34290"/>
                </a:tc>
                <a:extLst>
                  <a:ext uri="{0D108BD9-81ED-4DB2-BD59-A6C34878D82A}">
                    <a16:rowId xmlns:a16="http://schemas.microsoft.com/office/drawing/2014/main" val="180035088"/>
                  </a:ext>
                </a:extLst>
              </a:tr>
              <a:tr h="519431">
                <a:tc>
                  <a:txBody>
                    <a:bodyPr/>
                    <a:lstStyle/>
                    <a:p>
                      <a:r>
                        <a:rPr lang="en-US" sz="2400" dirty="0" smtClean="0"/>
                        <a:t>Social Sciences</a:t>
                      </a:r>
                      <a:endParaRPr lang="en-US" sz="2400" dirty="0"/>
                    </a:p>
                  </a:txBody>
                  <a:tcPr marL="68580" marR="68580" marT="34290" marB="34290"/>
                </a:tc>
                <a:tc>
                  <a:txBody>
                    <a:bodyPr/>
                    <a:lstStyle/>
                    <a:p>
                      <a:r>
                        <a:rPr lang="en-US" sz="2400" dirty="0" smtClean="0"/>
                        <a:t>Music/Fine</a:t>
                      </a:r>
                      <a:r>
                        <a:rPr lang="en-US" sz="2400" baseline="0" dirty="0" smtClean="0"/>
                        <a:t> Arts</a:t>
                      </a:r>
                      <a:endParaRPr lang="en-US" sz="2400" dirty="0"/>
                    </a:p>
                  </a:txBody>
                  <a:tcPr marL="68580" marR="68580" marT="34290" marB="34290"/>
                </a:tc>
                <a:extLst>
                  <a:ext uri="{0D108BD9-81ED-4DB2-BD59-A6C34878D82A}">
                    <a16:rowId xmlns:a16="http://schemas.microsoft.com/office/drawing/2014/main" val="1626061476"/>
                  </a:ext>
                </a:extLst>
              </a:tr>
              <a:tr h="519431">
                <a:tc>
                  <a:txBody>
                    <a:bodyPr/>
                    <a:lstStyle/>
                    <a:p>
                      <a:endParaRPr lang="en-US" sz="2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Science</a:t>
                      </a:r>
                    </a:p>
                  </a:txBody>
                  <a:tcPr marL="68580" marR="68580" marT="34290" marB="34290"/>
                </a:tc>
                <a:extLst>
                  <a:ext uri="{0D108BD9-81ED-4DB2-BD59-A6C34878D82A}">
                    <a16:rowId xmlns:a16="http://schemas.microsoft.com/office/drawing/2014/main" val="3529449457"/>
                  </a:ext>
                </a:extLst>
              </a:tr>
              <a:tr h="519431">
                <a:tc>
                  <a:txBody>
                    <a:bodyPr/>
                    <a:lstStyle/>
                    <a:p>
                      <a:endParaRPr lang="en-US" sz="2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Sport Management</a:t>
                      </a:r>
                    </a:p>
                  </a:txBody>
                  <a:tcPr marL="68580" marR="68580" marT="34290" marB="34290"/>
                </a:tc>
                <a:extLst>
                  <a:ext uri="{0D108BD9-81ED-4DB2-BD59-A6C34878D82A}">
                    <a16:rowId xmlns:a16="http://schemas.microsoft.com/office/drawing/2014/main" val="3389631823"/>
                  </a:ext>
                </a:extLst>
              </a:tr>
            </a:tbl>
          </a:graphicData>
        </a:graphic>
      </p:graphicFrame>
    </p:spTree>
    <p:extLst>
      <p:ext uri="{BB962C8B-B14F-4D97-AF65-F5344CB8AC3E}">
        <p14:creationId xmlns:p14="http://schemas.microsoft.com/office/powerpoint/2010/main" val="2627783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54835" y="108751"/>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sp>
        <p:nvSpPr>
          <p:cNvPr id="9" name="Content Placeholder 2"/>
          <p:cNvSpPr txBox="1">
            <a:spLocks/>
          </p:cNvSpPr>
          <p:nvPr/>
        </p:nvSpPr>
        <p:spPr>
          <a:xfrm>
            <a:off x="361603" y="1247041"/>
            <a:ext cx="8153747" cy="507493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smtClean="0"/>
              <a:t>NBP Books that offer an  ancillary package, GRL Website, Area9 or Publish 1</a:t>
            </a:r>
            <a:r>
              <a:rPr lang="en-US" sz="2600" baseline="30000" dirty="0" smtClean="0"/>
              <a:t>st</a:t>
            </a:r>
            <a:r>
              <a:rPr lang="en-US" sz="2600" dirty="0" smtClean="0"/>
              <a:t> have been updated and are on the Third Solution Website.</a:t>
            </a:r>
          </a:p>
          <a:p>
            <a:r>
              <a:rPr lang="en-US" sz="2600" dirty="0" smtClean="0"/>
              <a:t>		</a:t>
            </a:r>
            <a:r>
              <a:rPr lang="en-US" sz="2600" dirty="0" smtClean="0">
                <a:hlinkClick r:id="rId3"/>
              </a:rPr>
              <a:t>https://kendallhunt.com/thirdsolution</a:t>
            </a:r>
            <a:endParaRPr lang="en-US" sz="2600" dirty="0" smtClean="0"/>
          </a:p>
          <a:p>
            <a:endParaRPr lang="en-US" sz="2600" dirty="0" smtClean="0"/>
          </a:p>
          <a:p>
            <a:pPr marL="457200" indent="-457200" algn="l">
              <a:buFont typeface="Arial" panose="020B0604020202020204" pitchFamily="34" charset="0"/>
              <a:buChar char="•"/>
            </a:pPr>
            <a:r>
              <a:rPr lang="en-US" sz="2600" dirty="0" smtClean="0"/>
              <a:t>Provide the new adopter with the book’s KH Website Friendly URL to be included in the course syllabus – stressing eBook</a:t>
            </a:r>
          </a:p>
          <a:p>
            <a:pPr algn="l"/>
            <a:endParaRPr lang="en-US" sz="2600" dirty="0" smtClean="0"/>
          </a:p>
          <a:p>
            <a:pPr marL="457200" indent="-457200" algn="l">
              <a:buFont typeface="Arial" panose="020B0604020202020204" pitchFamily="34" charset="0"/>
              <a:buChar char="•"/>
            </a:pPr>
            <a:r>
              <a:rPr lang="en-US" sz="2600" dirty="0" smtClean="0"/>
              <a:t>Send Adoption Confirmation Letter to the bookstore to let them know about the adoption of the textbook</a:t>
            </a:r>
          </a:p>
          <a:p>
            <a:endParaRPr lang="en-US" sz="2600" dirty="0" smtClean="0"/>
          </a:p>
          <a:p>
            <a:pPr marL="457200" indent="-457200" algn="l">
              <a:buFont typeface="Arial" panose="020B0604020202020204" pitchFamily="34" charset="0"/>
              <a:buChar char="•"/>
            </a:pPr>
            <a:r>
              <a:rPr lang="en-US" sz="2600" dirty="0" smtClean="0"/>
              <a:t>Confirm with the bookstore the course enrollment and/or quantity ordered</a:t>
            </a:r>
            <a:endParaRPr lang="en-US" dirty="0"/>
          </a:p>
        </p:txBody>
      </p:sp>
    </p:spTree>
    <p:extLst>
      <p:ext uri="{BB962C8B-B14F-4D97-AF65-F5344CB8AC3E}">
        <p14:creationId xmlns:p14="http://schemas.microsoft.com/office/powerpoint/2010/main" val="49743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54835" y="99698"/>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sp>
        <p:nvSpPr>
          <p:cNvPr id="9" name="Content Placeholder 2"/>
          <p:cNvSpPr txBox="1">
            <a:spLocks/>
          </p:cNvSpPr>
          <p:nvPr/>
        </p:nvSpPr>
        <p:spPr>
          <a:xfrm>
            <a:off x="240734" y="1247040"/>
            <a:ext cx="8153747" cy="44390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	</a:t>
            </a:r>
            <a:r>
              <a:rPr lang="en-US" b="1" dirty="0" smtClean="0"/>
              <a:t>CRM Notes &amp; Tips</a:t>
            </a:r>
            <a:endParaRPr lang="en-US" dirty="0" smtClean="0"/>
          </a:p>
          <a:p>
            <a:pPr marL="342900" indent="-342900" algn="l">
              <a:buFont typeface="Arial" panose="020B0604020202020204" pitchFamily="34" charset="0"/>
              <a:buChar char="•"/>
            </a:pPr>
            <a:r>
              <a:rPr lang="en-US" sz="2800" dirty="0" smtClean="0"/>
              <a:t>While working the lead, make sure the person is in CRM</a:t>
            </a:r>
          </a:p>
          <a:p>
            <a:pPr lvl="1">
              <a:buFont typeface="Courier New" panose="02070309020205020404" pitchFamily="49" charset="0"/>
              <a:buChar char="o"/>
            </a:pPr>
            <a:r>
              <a:rPr lang="en-US" sz="2400" dirty="0" smtClean="0"/>
              <a:t>If your records are not in CRM – they do not exist!</a:t>
            </a:r>
          </a:p>
          <a:p>
            <a:pPr marL="342900" indent="-342900" algn="l">
              <a:buFont typeface="Arial" panose="020B0604020202020204" pitchFamily="34" charset="0"/>
              <a:buChar char="•"/>
            </a:pPr>
            <a:r>
              <a:rPr lang="en-US" sz="2800" dirty="0" smtClean="0"/>
              <a:t>Record all notes and correspondence</a:t>
            </a:r>
          </a:p>
          <a:p>
            <a:pPr marL="342900" indent="-342900" algn="l">
              <a:buFont typeface="Arial" panose="020B0604020202020204" pitchFamily="34" charset="0"/>
              <a:buChar char="•"/>
            </a:pPr>
            <a:r>
              <a:rPr lang="en-US" sz="2800" dirty="0" smtClean="0"/>
              <a:t>Searching in CRM</a:t>
            </a:r>
          </a:p>
          <a:p>
            <a:pPr lvl="1">
              <a:buFont typeface="Courier New" panose="02070309020205020404" pitchFamily="49" charset="0"/>
              <a:buChar char="o"/>
            </a:pPr>
            <a:r>
              <a:rPr lang="en-US" sz="2400" dirty="0" smtClean="0"/>
              <a:t>Search the school, check the contacts for the title</a:t>
            </a:r>
          </a:p>
          <a:p>
            <a:endParaRPr lang="en-US" dirty="0" smtClean="0"/>
          </a:p>
          <a:p>
            <a:endParaRPr lang="en-US" dirty="0" smtClean="0"/>
          </a:p>
          <a:p>
            <a:endParaRPr lang="en-US" dirty="0"/>
          </a:p>
        </p:txBody>
      </p:sp>
      <p:pic>
        <p:nvPicPr>
          <p:cNvPr id="10" name="Picture 9"/>
          <p:cNvPicPr>
            <a:picLocks noChangeAspect="1"/>
          </p:cNvPicPr>
          <p:nvPr/>
        </p:nvPicPr>
        <p:blipFill>
          <a:blip r:embed="rId3"/>
          <a:stretch>
            <a:fillRect/>
          </a:stretch>
        </p:blipFill>
        <p:spPr>
          <a:xfrm>
            <a:off x="240734" y="4546717"/>
            <a:ext cx="4438614" cy="1780509"/>
          </a:xfrm>
          <a:prstGeom prst="rect">
            <a:avLst/>
          </a:prstGeom>
        </p:spPr>
      </p:pic>
      <p:pic>
        <p:nvPicPr>
          <p:cNvPr id="11" name="Picture 10"/>
          <p:cNvPicPr>
            <a:picLocks noChangeAspect="1"/>
          </p:cNvPicPr>
          <p:nvPr/>
        </p:nvPicPr>
        <p:blipFill>
          <a:blip r:embed="rId4"/>
          <a:stretch>
            <a:fillRect/>
          </a:stretch>
        </p:blipFill>
        <p:spPr>
          <a:xfrm>
            <a:off x="6050453" y="4940129"/>
            <a:ext cx="2621480" cy="1534231"/>
          </a:xfrm>
          <a:prstGeom prst="rect">
            <a:avLst/>
          </a:prstGeom>
        </p:spPr>
      </p:pic>
    </p:spTree>
    <p:extLst>
      <p:ext uri="{BB962C8B-B14F-4D97-AF65-F5344CB8AC3E}">
        <p14:creationId xmlns:p14="http://schemas.microsoft.com/office/powerpoint/2010/main" val="3318007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54835" y="72539"/>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sp>
        <p:nvSpPr>
          <p:cNvPr id="9" name="Content Placeholder 2"/>
          <p:cNvSpPr txBox="1">
            <a:spLocks/>
          </p:cNvSpPr>
          <p:nvPr/>
        </p:nvSpPr>
        <p:spPr>
          <a:xfrm>
            <a:off x="215463" y="1303283"/>
            <a:ext cx="8299888" cy="43545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smtClean="0"/>
              <a:t>	Tracking sales dollars</a:t>
            </a:r>
          </a:p>
          <a:p>
            <a:endParaRPr lang="en-US" sz="3200" b="1" dirty="0" smtClean="0"/>
          </a:p>
          <a:p>
            <a:pPr marL="342900" indent="-342900" algn="l">
              <a:buFont typeface="Arial" panose="020B0604020202020204" pitchFamily="34" charset="0"/>
              <a:buChar char="•"/>
            </a:pPr>
            <a:r>
              <a:rPr lang="en-US" sz="3200" dirty="0" smtClean="0"/>
              <a:t>Once the adoption confirmation letter is received, we will be seeking the bookstore order or looking for DTSS sales</a:t>
            </a:r>
          </a:p>
          <a:p>
            <a:pPr algn="l"/>
            <a:endParaRPr lang="en-US" sz="3200" dirty="0" smtClean="0"/>
          </a:p>
          <a:p>
            <a:pPr marL="342900" indent="-342900" algn="l">
              <a:buFont typeface="Arial" panose="020B0604020202020204" pitchFamily="34" charset="0"/>
              <a:buChar char="•"/>
            </a:pPr>
            <a:r>
              <a:rPr lang="en-US" sz="3200" dirty="0" smtClean="0"/>
              <a:t>We will contact you to assist us if no order can be found for additional follow-up</a:t>
            </a:r>
            <a:endParaRPr lang="en-US" sz="3200" dirty="0"/>
          </a:p>
        </p:txBody>
      </p:sp>
    </p:spTree>
    <p:extLst>
      <p:ext uri="{BB962C8B-B14F-4D97-AF65-F5344CB8AC3E}">
        <p14:creationId xmlns:p14="http://schemas.microsoft.com/office/powerpoint/2010/main" val="2487326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6" name="TextBox 5"/>
          <p:cNvSpPr txBox="1"/>
          <p:nvPr/>
        </p:nvSpPr>
        <p:spPr>
          <a:xfrm>
            <a:off x="154835" y="81592"/>
            <a:ext cx="5895618" cy="769441"/>
          </a:xfrm>
          <a:prstGeom prst="rect">
            <a:avLst/>
          </a:prstGeom>
          <a:noFill/>
        </p:spPr>
        <p:txBody>
          <a:bodyPr wrap="square" rtlCol="0">
            <a:spAutoFit/>
          </a:bodyPr>
          <a:lstStyle/>
          <a:p>
            <a:r>
              <a:rPr lang="en-US" sz="4400" b="1" dirty="0">
                <a:ln w="0"/>
                <a:solidFill>
                  <a:schemeClr val="bg1"/>
                </a:solidFill>
                <a:effectLst>
                  <a:outerShdw blurRad="38100" dist="19050" dir="2700000" algn="tl" rotWithShape="0">
                    <a:schemeClr val="dk1">
                      <a:alpha val="40000"/>
                    </a:schemeClr>
                  </a:outerShdw>
                </a:effectLst>
              </a:rPr>
              <a:t>Bringing the Sales Home</a:t>
            </a:r>
          </a:p>
        </p:txBody>
      </p:sp>
      <p:sp>
        <p:nvSpPr>
          <p:cNvPr id="9" name="Content Placeholder 2"/>
          <p:cNvSpPr txBox="1">
            <a:spLocks/>
          </p:cNvSpPr>
          <p:nvPr/>
        </p:nvSpPr>
        <p:spPr>
          <a:xfrm>
            <a:off x="319562" y="1502539"/>
            <a:ext cx="8153747" cy="13542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Have a great sales year!</a:t>
            </a:r>
          </a:p>
          <a:p>
            <a:r>
              <a:rPr lang="en-US" sz="2800" dirty="0" smtClean="0"/>
              <a:t>Remember: we are all rowing in the same direction!</a:t>
            </a:r>
            <a:endParaRPr lang="en-US" sz="2800" dirty="0"/>
          </a:p>
        </p:txBody>
      </p:sp>
      <p:pic>
        <p:nvPicPr>
          <p:cNvPr id="10" name="Picture 2" descr="Choosing Who NOT to Help | Leadership Fr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74" y="3112260"/>
            <a:ext cx="4991477" cy="333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26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4" name="TextBox 3"/>
          <p:cNvSpPr txBox="1"/>
          <p:nvPr/>
        </p:nvSpPr>
        <p:spPr>
          <a:xfrm>
            <a:off x="80387" y="0"/>
            <a:ext cx="5647173" cy="769441"/>
          </a:xfrm>
          <a:prstGeom prst="rect">
            <a:avLst/>
          </a:prstGeom>
          <a:noFill/>
        </p:spPr>
        <p:txBody>
          <a:bodyPr wrap="square" rtlCol="0">
            <a:spAutoFit/>
          </a:bodyPr>
          <a:lstStyle/>
          <a:p>
            <a:r>
              <a:rPr lang="en-US" sz="4400" dirty="0" smtClean="0">
                <a:solidFill>
                  <a:schemeClr val="bg1"/>
                </a:solidFill>
              </a:rPr>
              <a:t>Field Adoptions</a:t>
            </a:r>
            <a:endParaRPr lang="en-US" sz="4400" dirty="0">
              <a:solidFill>
                <a:schemeClr val="bg1"/>
              </a:solidFill>
            </a:endParaRPr>
          </a:p>
        </p:txBody>
      </p:sp>
      <p:sp>
        <p:nvSpPr>
          <p:cNvPr id="3" name="TextBox 2"/>
          <p:cNvSpPr txBox="1"/>
          <p:nvPr/>
        </p:nvSpPr>
        <p:spPr>
          <a:xfrm>
            <a:off x="2161309" y="1556747"/>
            <a:ext cx="4156364" cy="369332"/>
          </a:xfrm>
          <a:prstGeom prst="rect">
            <a:avLst/>
          </a:prstGeom>
          <a:noFill/>
        </p:spPr>
        <p:txBody>
          <a:bodyPr wrap="square" rtlCol="0">
            <a:spAutoFit/>
          </a:bodyPr>
          <a:lstStyle/>
          <a:p>
            <a:pPr algn="ctr"/>
            <a:r>
              <a:rPr lang="en-US" dirty="0" smtClean="0"/>
              <a:t>TOP PERFORMERS</a:t>
            </a:r>
            <a:endParaRPr lang="en-US" dirty="0"/>
          </a:p>
        </p:txBody>
      </p:sp>
      <p:sp>
        <p:nvSpPr>
          <p:cNvPr id="5" name="TextBox 4"/>
          <p:cNvSpPr txBox="1"/>
          <p:nvPr/>
        </p:nvSpPr>
        <p:spPr>
          <a:xfrm>
            <a:off x="1443392" y="2682744"/>
            <a:ext cx="5917150" cy="2862322"/>
          </a:xfrm>
          <a:prstGeom prst="rect">
            <a:avLst/>
          </a:prstGeom>
          <a:noFill/>
        </p:spPr>
        <p:txBody>
          <a:bodyPr wrap="square" rtlCol="0">
            <a:spAutoFit/>
          </a:bodyPr>
          <a:lstStyle/>
          <a:p>
            <a:r>
              <a:rPr lang="en-US" dirty="0" smtClean="0"/>
              <a:t>ADOPTIONS CHAMPION: BETH SLAATS 20 ADOPTIONS</a:t>
            </a:r>
          </a:p>
          <a:p>
            <a:r>
              <a:rPr lang="en-US" dirty="0" smtClean="0"/>
              <a:t>SECOND PLACE: TESSA DANIELS 13</a:t>
            </a:r>
          </a:p>
          <a:p>
            <a:r>
              <a:rPr lang="en-US" dirty="0" smtClean="0"/>
              <a:t>THIRD PLACE: LINDSEY WYNNE 8</a:t>
            </a:r>
          </a:p>
          <a:p>
            <a:endParaRPr lang="en-US" dirty="0"/>
          </a:p>
          <a:p>
            <a:r>
              <a:rPr lang="en-US" dirty="0" smtClean="0"/>
              <a:t>HONORABLE MENTION:</a:t>
            </a:r>
          </a:p>
          <a:p>
            <a:r>
              <a:rPr lang="en-US" dirty="0" smtClean="0"/>
              <a:t>MARQUES JESSIE AND DANNY PINTO  6</a:t>
            </a:r>
          </a:p>
          <a:p>
            <a:endParaRPr lang="en-US" dirty="0" smtClean="0"/>
          </a:p>
          <a:p>
            <a:r>
              <a:rPr lang="en-US" dirty="0" smtClean="0"/>
              <a:t>IAN LAMOUREAUX, MELISSA LAVENZ, SEAN SKINNER AND SAM SMITH 5</a:t>
            </a:r>
          </a:p>
          <a:p>
            <a:endParaRPr lang="en-US" dirty="0"/>
          </a:p>
        </p:txBody>
      </p:sp>
    </p:spTree>
    <p:extLst>
      <p:ext uri="{BB962C8B-B14F-4D97-AF65-F5344CB8AC3E}">
        <p14:creationId xmlns:p14="http://schemas.microsoft.com/office/powerpoint/2010/main" val="359446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 y="-10953"/>
            <a:ext cx="9144000" cy="1257993"/>
          </a:xfrm>
          <a:prstGeom prst="rect">
            <a:avLst/>
          </a:prstGeom>
        </p:spPr>
      </p:pic>
      <p:sp>
        <p:nvSpPr>
          <p:cNvPr id="3" name="TextBox 2"/>
          <p:cNvSpPr txBox="1"/>
          <p:nvPr/>
        </p:nvSpPr>
        <p:spPr>
          <a:xfrm>
            <a:off x="80387" y="0"/>
            <a:ext cx="5647173" cy="769441"/>
          </a:xfrm>
          <a:prstGeom prst="rect">
            <a:avLst/>
          </a:prstGeom>
          <a:noFill/>
        </p:spPr>
        <p:txBody>
          <a:bodyPr wrap="square" rtlCol="0">
            <a:spAutoFit/>
          </a:bodyPr>
          <a:lstStyle/>
          <a:p>
            <a:r>
              <a:rPr lang="en-US" sz="4400" dirty="0" smtClean="0">
                <a:solidFill>
                  <a:schemeClr val="bg1"/>
                </a:solidFill>
              </a:rPr>
              <a:t>Pearson</a:t>
            </a:r>
            <a:endParaRPr lang="en-US" sz="4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7" y="1935963"/>
            <a:ext cx="5120849" cy="3929578"/>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569" y="1469786"/>
            <a:ext cx="3645956" cy="4861932"/>
          </a:xfrm>
          <a:prstGeom prst="rect">
            <a:avLst/>
          </a:prstGeom>
          <a:ln>
            <a:solidFill>
              <a:schemeClr val="tx1"/>
            </a:solidFill>
          </a:ln>
        </p:spPr>
      </p:pic>
    </p:spTree>
    <p:extLst>
      <p:ext uri="{BB962C8B-B14F-4D97-AF65-F5344CB8AC3E}">
        <p14:creationId xmlns:p14="http://schemas.microsoft.com/office/powerpoint/2010/main" val="2609018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526" y="1431235"/>
            <a:ext cx="3875641" cy="4850615"/>
          </a:xfrm>
          <a:prstGeom prst="rect">
            <a:avLst/>
          </a:prstGeom>
          <a:ln>
            <a:solidFill>
              <a:schemeClr val="tx1"/>
            </a:solidFill>
          </a:ln>
        </p:spPr>
      </p:pic>
      <p:sp>
        <p:nvSpPr>
          <p:cNvPr id="4" name="TextBox 3"/>
          <p:cNvSpPr txBox="1"/>
          <p:nvPr/>
        </p:nvSpPr>
        <p:spPr>
          <a:xfrm>
            <a:off x="1156225" y="2168866"/>
            <a:ext cx="3083266" cy="3970318"/>
          </a:xfrm>
          <a:prstGeom prst="rect">
            <a:avLst/>
          </a:prstGeom>
          <a:noFill/>
        </p:spPr>
        <p:txBody>
          <a:bodyPr wrap="square" rtlCol="0">
            <a:spAutoFit/>
          </a:bodyPr>
          <a:lstStyle/>
          <a:p>
            <a:r>
              <a:rPr lang="en-US" i="1"/>
              <a:t>The need for trusted and effective leaders is essential to creating a new era for inclusivity and innovation. As an experienced thought partner, Khan moves in spaces of influence to strike the right connections between teams and the global communities they serve, making his book an incredible resource for any leader of today.</a:t>
            </a:r>
            <a:br>
              <a:rPr lang="en-US" i="1"/>
            </a:br>
            <a:r>
              <a:rPr lang="en-US" b="1" i="1"/>
              <a:t>Craig Williams, President, JORDAN Brand, Nike</a:t>
            </a:r>
            <a:endParaRPr lang="en-US"/>
          </a:p>
        </p:txBody>
      </p:sp>
    </p:spTree>
    <p:extLst>
      <p:ext uri="{BB962C8B-B14F-4D97-AF65-F5344CB8AC3E}">
        <p14:creationId xmlns:p14="http://schemas.microsoft.com/office/powerpoint/2010/main" val="2268520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401" y="1420084"/>
            <a:ext cx="3788311" cy="4735389"/>
          </a:xfrm>
          <a:prstGeom prst="rect">
            <a:avLst/>
          </a:prstGeom>
          <a:ln>
            <a:solidFill>
              <a:schemeClr val="tx1"/>
            </a:solidFill>
          </a:ln>
        </p:spPr>
      </p:pic>
      <p:sp>
        <p:nvSpPr>
          <p:cNvPr id="4" name="TextBox 3"/>
          <p:cNvSpPr txBox="1"/>
          <p:nvPr/>
        </p:nvSpPr>
        <p:spPr>
          <a:xfrm>
            <a:off x="1307366" y="3423332"/>
            <a:ext cx="2811214" cy="369332"/>
          </a:xfrm>
          <a:prstGeom prst="rect">
            <a:avLst/>
          </a:prstGeom>
          <a:noFill/>
        </p:spPr>
        <p:txBody>
          <a:bodyPr wrap="square" rtlCol="0">
            <a:spAutoFit/>
          </a:bodyPr>
          <a:lstStyle/>
          <a:p>
            <a:r>
              <a:rPr lang="en-US" dirty="0" smtClean="0"/>
              <a:t>Compensation</a:t>
            </a:r>
            <a:endParaRPr lang="en-US" dirty="0"/>
          </a:p>
        </p:txBody>
      </p:sp>
    </p:spTree>
    <p:extLst>
      <p:ext uri="{BB962C8B-B14F-4D97-AF65-F5344CB8AC3E}">
        <p14:creationId xmlns:p14="http://schemas.microsoft.com/office/powerpoint/2010/main" val="1513339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904" y="1431235"/>
            <a:ext cx="3236976" cy="4853038"/>
          </a:xfrm>
          <a:prstGeom prst="rect">
            <a:avLst/>
          </a:prstGeom>
          <a:ln>
            <a:solidFill>
              <a:schemeClr val="tx1"/>
            </a:solidFill>
          </a:ln>
        </p:spPr>
      </p:pic>
      <p:sp>
        <p:nvSpPr>
          <p:cNvPr id="4" name="TextBox 3"/>
          <p:cNvSpPr txBox="1"/>
          <p:nvPr/>
        </p:nvSpPr>
        <p:spPr>
          <a:xfrm>
            <a:off x="1020198" y="3876754"/>
            <a:ext cx="4277275" cy="369332"/>
          </a:xfrm>
          <a:prstGeom prst="rect">
            <a:avLst/>
          </a:prstGeom>
          <a:noFill/>
        </p:spPr>
        <p:txBody>
          <a:bodyPr wrap="square" rtlCol="0">
            <a:spAutoFit/>
          </a:bodyPr>
          <a:lstStyle/>
          <a:p>
            <a:r>
              <a:rPr lang="en-US" dirty="0" smtClean="0"/>
              <a:t>Small Business Management for Non-Profits</a:t>
            </a:r>
            <a:endParaRPr lang="en-US" dirty="0"/>
          </a:p>
        </p:txBody>
      </p:sp>
    </p:spTree>
    <p:extLst>
      <p:ext uri="{BB962C8B-B14F-4D97-AF65-F5344CB8AC3E}">
        <p14:creationId xmlns:p14="http://schemas.microsoft.com/office/powerpoint/2010/main" val="548705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7"/>
            <a:ext cx="9144000" cy="1257993"/>
          </a:xfrm>
          <a:prstGeom prst="rect">
            <a:avLst/>
          </a:prstGeom>
        </p:spPr>
      </p:pic>
      <p:sp>
        <p:nvSpPr>
          <p:cNvPr id="3" name="TextBox 2"/>
          <p:cNvSpPr txBox="1"/>
          <p:nvPr/>
        </p:nvSpPr>
        <p:spPr>
          <a:xfrm>
            <a:off x="10759" y="0"/>
            <a:ext cx="5445824" cy="769441"/>
          </a:xfrm>
          <a:prstGeom prst="rect">
            <a:avLst/>
          </a:prstGeom>
          <a:noFill/>
        </p:spPr>
        <p:txBody>
          <a:bodyPr wrap="square" rtlCol="0">
            <a:spAutoFit/>
          </a:bodyPr>
          <a:lstStyle/>
          <a:p>
            <a:r>
              <a:rPr lang="en-US" sz="4400" dirty="0" smtClean="0">
                <a:solidFill>
                  <a:schemeClr val="bg1"/>
                </a:solidFill>
              </a:rPr>
              <a:t>Business</a:t>
            </a:r>
            <a:endParaRPr lang="en-US" sz="4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590" y="1431235"/>
            <a:ext cx="3806578" cy="4850615"/>
          </a:xfrm>
          <a:prstGeom prst="rect">
            <a:avLst/>
          </a:prstGeom>
          <a:ln>
            <a:solidFill>
              <a:schemeClr val="tx1"/>
            </a:solidFill>
          </a:ln>
        </p:spPr>
      </p:pic>
      <p:sp>
        <p:nvSpPr>
          <p:cNvPr id="5" name="TextBox 4"/>
          <p:cNvSpPr txBox="1"/>
          <p:nvPr/>
        </p:nvSpPr>
        <p:spPr>
          <a:xfrm>
            <a:off x="702803" y="3922096"/>
            <a:ext cx="3982552" cy="369332"/>
          </a:xfrm>
          <a:prstGeom prst="rect">
            <a:avLst/>
          </a:prstGeom>
          <a:noFill/>
        </p:spPr>
        <p:txBody>
          <a:bodyPr wrap="square" rtlCol="0">
            <a:spAutoFit/>
          </a:bodyPr>
          <a:lstStyle/>
          <a:p>
            <a:r>
              <a:rPr lang="en-US" dirty="0" smtClean="0"/>
              <a:t>Sport Analytics- Co Author of Sport Law</a:t>
            </a:r>
            <a:endParaRPr lang="en-US" dirty="0"/>
          </a:p>
        </p:txBody>
      </p:sp>
    </p:spTree>
    <p:extLst>
      <p:ext uri="{BB962C8B-B14F-4D97-AF65-F5344CB8AC3E}">
        <p14:creationId xmlns:p14="http://schemas.microsoft.com/office/powerpoint/2010/main" val="1423467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3659</TotalTime>
  <Words>947</Words>
  <Application>Microsoft Office PowerPoint</Application>
  <PresentationFormat>On-screen Show (4:3)</PresentationFormat>
  <Paragraphs>178</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K. Smith</dc:creator>
  <cp:lastModifiedBy>Marilyn K. Smith</cp:lastModifiedBy>
  <cp:revision>58</cp:revision>
  <dcterms:created xsi:type="dcterms:W3CDTF">2020-12-21T22:58:06Z</dcterms:created>
  <dcterms:modified xsi:type="dcterms:W3CDTF">2021-12-13T18:12:32Z</dcterms:modified>
</cp:coreProperties>
</file>